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62" r:id="rId5"/>
    <p:sldId id="263" r:id="rId6"/>
    <p:sldId id="264" r:id="rId7"/>
    <p:sldId id="259" r:id="rId8"/>
    <p:sldId id="260" r:id="rId9"/>
    <p:sldId id="261" r:id="rId10"/>
    <p:sldId id="265" r:id="rId11"/>
    <p:sldId id="267" r:id="rId12"/>
    <p:sldId id="268" r:id="rId13"/>
    <p:sldId id="269" r:id="rId14"/>
    <p:sldId id="272" r:id="rId15"/>
    <p:sldId id="279" r:id="rId16"/>
    <p:sldId id="271" r:id="rId17"/>
    <p:sldId id="273" r:id="rId18"/>
    <p:sldId id="274" r:id="rId19"/>
    <p:sldId id="280" r:id="rId20"/>
    <p:sldId id="281" r:id="rId21"/>
    <p:sldId id="275" r:id="rId22"/>
    <p:sldId id="276" r:id="rId23"/>
    <p:sldId id="277" r:id="rId24"/>
    <p:sldId id="278"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309" r:id="rId39"/>
    <p:sldId id="310" r:id="rId40"/>
    <p:sldId id="301" r:id="rId41"/>
    <p:sldId id="305" r:id="rId42"/>
    <p:sldId id="306" r:id="rId43"/>
    <p:sldId id="295" r:id="rId44"/>
    <p:sldId id="302" r:id="rId45"/>
    <p:sldId id="311" r:id="rId46"/>
    <p:sldId id="304" r:id="rId47"/>
    <p:sldId id="303" r:id="rId48"/>
    <p:sldId id="312" r:id="rId49"/>
    <p:sldId id="313" r:id="rId50"/>
    <p:sldId id="314" r:id="rId51"/>
    <p:sldId id="315" r:id="rId52"/>
    <p:sldId id="319" r:id="rId53"/>
    <p:sldId id="316" r:id="rId54"/>
    <p:sldId id="317" r:id="rId55"/>
    <p:sldId id="318" r:id="rId56"/>
    <p:sldId id="320" r:id="rId57"/>
    <p:sldId id="321" r:id="rId58"/>
    <p:sldId id="298" r:id="rId59"/>
    <p:sldId id="296" r:id="rId60"/>
    <p:sldId id="297" r:id="rId61"/>
    <p:sldId id="299"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80" d="100"/>
          <a:sy n="80" d="100"/>
        </p:scale>
        <p:origin x="7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9E9C1-A1D7-484B-A97C-89A39A3A7BF2}" type="datetimeFigureOut">
              <a:rPr lang="zh-CN" altLang="en-US" smtClean="0"/>
              <a:t>2023/6/11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EE0A0-0383-43B1-902E-FF80BF5E1F9C}" type="slidenum">
              <a:rPr lang="zh-CN" altLang="en-US" smtClean="0"/>
              <a:t>‹#›</a:t>
            </a:fld>
            <a:endParaRPr lang="zh-CN" altLang="en-US"/>
          </a:p>
        </p:txBody>
      </p:sp>
    </p:spTree>
    <p:extLst>
      <p:ext uri="{BB962C8B-B14F-4D97-AF65-F5344CB8AC3E}">
        <p14:creationId xmlns:p14="http://schemas.microsoft.com/office/powerpoint/2010/main" val="14075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EEB7BC-EA93-4147-B659-95B57A64216C}" type="slidenum">
              <a:rPr lang="zh-CN" altLang="en-US" smtClean="0"/>
              <a:pPr/>
              <a:t>39</a:t>
            </a:fld>
            <a:endParaRPr lang="zh-CN" altLang="en-US"/>
          </a:p>
        </p:txBody>
      </p:sp>
    </p:spTree>
    <p:extLst>
      <p:ext uri="{BB962C8B-B14F-4D97-AF65-F5344CB8AC3E}">
        <p14:creationId xmlns:p14="http://schemas.microsoft.com/office/powerpoint/2010/main" val="2285965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832A7-F40E-CBFB-A0E7-8EF5164C06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DF42A54-96F8-EE74-C82C-F89AFFA559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C0669A4-078B-A7C0-DCE4-543382784CD2}"/>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76841E18-2CA3-A2F0-39D7-0633C12A6B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856889-C5FD-8E84-AB70-B51BBAB6FDCE}"/>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4289329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3FC51-4F6E-8B21-736D-B8D5D516A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C8D616-FB7D-2C3E-EA51-806F21D2F90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B7703E-E893-C874-72F4-722A43DF5AC5}"/>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802B423B-7481-2430-FDC7-A5F7D198D6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26A587-F1DB-771F-0932-AC2FDD322041}"/>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70372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D04940E-8863-03D1-CD05-0DD12812A2D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36C133-5E15-0DDC-01D9-2A11B1A13CC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E41A20-7FEC-B168-FC74-0BCF5526AF82}"/>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F6E73488-F8D3-309B-13C3-C578CAC4D2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9FC5B4-E4DC-661F-5D38-AE692590ED72}"/>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290781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86611-1405-B527-4FBD-8FD0ECC4019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D7F723-3D7F-C556-8547-A1964DFB5B2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22F548-4557-4299-D53E-6A6DE5429BC9}"/>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BCD566B4-1BFA-78EF-5332-B6AC56F8BA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E20549-0F69-F4A5-223F-0E5C85833D24}"/>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311166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0AC6C-B651-7863-7C71-17DAE2ACC4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668681-6764-D0C8-2F25-441EBD8A4C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B651704-A117-2C0F-8A03-08CFBCE3F9F6}"/>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9D02896E-B0B3-7667-5C96-859A9A919E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7B7497-49DE-DEF5-11B2-7C9D038D3315}"/>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5033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71ACF-2935-A2B2-4781-6CBCA81749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56D95B-2EF4-4099-BDA3-B2C10DD4EAA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3D922F-FF5D-0D5A-B630-3C42A817185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4422BF-1347-A5AD-493D-ECD6529419D4}"/>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9557DD73-2222-7C52-028A-EBD2CC572B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B1EB1E-E5B4-14A6-129D-827FE7A06A68}"/>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3880333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C5DA9-EFC8-BC19-13B8-1FA75394A3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23A42E-DC86-3828-9961-C384D43825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9F459DB-4139-0547-4F57-D0E55180805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14EBA1A-F06E-6258-2A8F-269FCA1A65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FC970A5-8F7D-EB26-2E0D-175BA937219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48FA94-2C6E-529B-3CAC-50CCAC1F3C98}"/>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8" name="页脚占位符 7">
            <a:extLst>
              <a:ext uri="{FF2B5EF4-FFF2-40B4-BE49-F238E27FC236}">
                <a16:creationId xmlns:a16="http://schemas.microsoft.com/office/drawing/2014/main" id="{7D709045-2792-74BC-16DA-B330C9E506C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C23DFAC-CD16-A09A-04F0-FF87E5F647CB}"/>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183822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2268E-705E-A503-C42E-234613DF4CA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1EB4AD-B41C-7E3E-AC05-AD92CB566A9B}"/>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4" name="页脚占位符 3">
            <a:extLst>
              <a:ext uri="{FF2B5EF4-FFF2-40B4-BE49-F238E27FC236}">
                <a16:creationId xmlns:a16="http://schemas.microsoft.com/office/drawing/2014/main" id="{541CD5D0-0C17-EA06-EAD3-2E2C0DD193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6D58AA-A8BE-D213-63B9-E4BED7F30D55}"/>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1088631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5F6DA8-A10E-D05B-09B8-0B5684C3F3F0}"/>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3" name="页脚占位符 2">
            <a:extLst>
              <a:ext uri="{FF2B5EF4-FFF2-40B4-BE49-F238E27FC236}">
                <a16:creationId xmlns:a16="http://schemas.microsoft.com/office/drawing/2014/main" id="{9CC4D1E4-95F5-1909-3F1F-7859D47354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FE73F4-2724-F8A3-DF1C-8181F5AC7DC0}"/>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221500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FAEA8-A8D2-55A2-9944-A020FD0500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10AC46-5B94-2FB0-A41D-A8A418C808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E7A7CF-60B2-D0B8-EBF2-E9DE05C8D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77FA18-87E4-5947-2C86-1B3E195D0D19}"/>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6D9D5AC9-86A1-9287-5B76-D7039A0C40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71389C-638D-8ED4-157F-15C7967FE020}"/>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3312749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C3D1C-C787-85E0-B361-DD46DEF9B6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839324-7BB4-F04F-0BE9-D16469E493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A174F3-4631-6259-EDD1-5FA140AE3E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B1F677-8353-7711-8D4E-CBF268B98DE4}"/>
              </a:ext>
            </a:extLst>
          </p:cNvPr>
          <p:cNvSpPr>
            <a:spLocks noGrp="1"/>
          </p:cNvSpPr>
          <p:nvPr>
            <p:ph type="dt" sz="half" idx="10"/>
          </p:nvPr>
        </p:nvSpPr>
        <p:spPr/>
        <p:txBody>
          <a:bodyPr/>
          <a:lstStyle/>
          <a:p>
            <a:fld id="{AE681038-E8E4-413C-9F30-669D264A9406}"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BF2542EA-D708-D770-1717-DC6CF4C240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40FA1C-7F1C-2F84-783E-810B507D65B6}"/>
              </a:ext>
            </a:extLst>
          </p:cNvPr>
          <p:cNvSpPr>
            <a:spLocks noGrp="1"/>
          </p:cNvSpPr>
          <p:nvPr>
            <p:ph type="sldNum" sz="quarter" idx="12"/>
          </p:nvPr>
        </p:nvSpPr>
        <p:spPr/>
        <p:txBody>
          <a:body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413275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409866-28BB-0597-6C91-362A0A870D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4D639A0-BD2D-919B-9046-DA76A005F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EF1738-073E-8EB2-41D6-400D10F44A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81038-E8E4-413C-9F30-669D264A9406}"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D4A0D952-F1AA-97EB-EE45-CA7F2CBAF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B64F934-42AD-8A34-83BC-F02338F5E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7793F-1ED7-48C1-8250-455431DE3E47}" type="slidenum">
              <a:rPr lang="zh-CN" altLang="en-US" smtClean="0"/>
              <a:t>‹#›</a:t>
            </a:fld>
            <a:endParaRPr lang="zh-CN" altLang="en-US"/>
          </a:p>
        </p:txBody>
      </p:sp>
    </p:spTree>
    <p:extLst>
      <p:ext uri="{BB962C8B-B14F-4D97-AF65-F5344CB8AC3E}">
        <p14:creationId xmlns:p14="http://schemas.microsoft.com/office/powerpoint/2010/main" val="399154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2.wmf"/><Relationship Id="rId7" Type="http://schemas.openxmlformats.org/officeDocument/2006/relationships/oleObject" Target="../embeddings/oleObject10.bin"/><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24.wmf"/><Relationship Id="rId11" Type="http://schemas.openxmlformats.org/officeDocument/2006/relationships/image" Target="../media/image27.png"/><Relationship Id="rId5" Type="http://schemas.openxmlformats.org/officeDocument/2006/relationships/oleObject" Target="../embeddings/oleObject9.bin"/><Relationship Id="rId10" Type="http://schemas.openxmlformats.org/officeDocument/2006/relationships/image" Target="../media/image26.wmf"/><Relationship Id="rId4" Type="http://schemas.openxmlformats.org/officeDocument/2006/relationships/image" Target="../media/image23.png"/><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w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36.w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8.wmf"/><Relationship Id="rId7" Type="http://schemas.openxmlformats.org/officeDocument/2006/relationships/image" Target="../media/image35.png"/><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9.wmf"/><Relationship Id="rId4" Type="http://schemas.openxmlformats.org/officeDocument/2006/relationships/oleObject" Target="../embeddings/oleObject17.bin"/><Relationship Id="rId9" Type="http://schemas.openxmlformats.org/officeDocument/2006/relationships/image" Target="../media/image40.wmf"/></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wmf"/></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wmf"/><Relationship Id="rId2" Type="http://schemas.openxmlformats.org/officeDocument/2006/relationships/oleObject" Target="../embeddings/oleObject21.bin"/><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5.png"/><Relationship Id="rId7" Type="http://schemas.openxmlformats.org/officeDocument/2006/relationships/image" Target="../media/image33.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7.png"/><Relationship Id="rId10" Type="http://schemas.openxmlformats.org/officeDocument/2006/relationships/image" Target="../media/image34.png"/><Relationship Id="rId4" Type="http://schemas.openxmlformats.org/officeDocument/2006/relationships/image" Target="../media/image76.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28.bin"/><Relationship Id="rId18" Type="http://schemas.openxmlformats.org/officeDocument/2006/relationships/oleObject" Target="../embeddings/oleObject31.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89.wmf"/><Relationship Id="rId17" Type="http://schemas.openxmlformats.org/officeDocument/2006/relationships/oleObject" Target="../embeddings/oleObject30.bin"/><Relationship Id="rId2" Type="http://schemas.openxmlformats.org/officeDocument/2006/relationships/notesSlide" Target="../notesSlides/notesSlide1.xml"/><Relationship Id="rId16" Type="http://schemas.openxmlformats.org/officeDocument/2006/relationships/image" Target="../media/image91.wmf"/><Relationship Id="rId1" Type="http://schemas.openxmlformats.org/officeDocument/2006/relationships/slideLayout" Target="../slideLayouts/slideLayout2.xml"/><Relationship Id="rId6" Type="http://schemas.openxmlformats.org/officeDocument/2006/relationships/image" Target="../media/image86.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88.wmf"/><Relationship Id="rId19" Type="http://schemas.openxmlformats.org/officeDocument/2006/relationships/image" Target="../media/image92.wmf"/><Relationship Id="rId4" Type="http://schemas.openxmlformats.org/officeDocument/2006/relationships/image" Target="../media/image85.png"/><Relationship Id="rId9" Type="http://schemas.openxmlformats.org/officeDocument/2006/relationships/oleObject" Target="../embeddings/oleObject26.bin"/><Relationship Id="rId14" Type="http://schemas.openxmlformats.org/officeDocument/2006/relationships/image" Target="../media/image9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wmf"/><Relationship Id="rId7" Type="http://schemas.openxmlformats.org/officeDocument/2006/relationships/image" Target="../media/image6.png"/><Relationship Id="rId12"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oleObject" Target="../embeddings/oleObject5.bin"/><Relationship Id="rId5" Type="http://schemas.openxmlformats.org/officeDocument/2006/relationships/image" Target="../media/image5.wmf"/><Relationship Id="rId10" Type="http://schemas.openxmlformats.org/officeDocument/2006/relationships/image" Target="../media/image8.png"/><Relationship Id="rId4" Type="http://schemas.openxmlformats.org/officeDocument/2006/relationships/oleObject" Target="../embeddings/oleObject2.bin"/><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7.bin"/><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6F55B-8954-3C55-9908-97EE1D9F55F5}"/>
              </a:ext>
            </a:extLst>
          </p:cNvPr>
          <p:cNvSpPr>
            <a:spLocks noGrp="1"/>
          </p:cNvSpPr>
          <p:nvPr>
            <p:ph type="ctrTitle"/>
          </p:nvPr>
        </p:nvSpPr>
        <p:spPr/>
        <p:txBody>
          <a:bodyPr/>
          <a:lstStyle/>
          <a:p>
            <a:r>
              <a:rPr lang="zh-CN" altLang="en-US" dirty="0">
                <a:latin typeface="宋体" panose="02010600030101010101" pitchFamily="2" charset="-122"/>
                <a:ea typeface="宋体" panose="02010600030101010101" pitchFamily="2" charset="-122"/>
              </a:rPr>
              <a:t>第四章 电磁介质</a:t>
            </a:r>
          </a:p>
        </p:txBody>
      </p:sp>
      <p:sp>
        <p:nvSpPr>
          <p:cNvPr id="3" name="副标题 2">
            <a:extLst>
              <a:ext uri="{FF2B5EF4-FFF2-40B4-BE49-F238E27FC236}">
                <a16:creationId xmlns:a16="http://schemas.microsoft.com/office/drawing/2014/main" id="{F151EE55-DB1D-471E-FC83-42A50A8312DC}"/>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6821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476251"/>
            <a:ext cx="10515600" cy="1885950"/>
          </a:xfrm>
        </p:spPr>
        <p:txBody>
          <a:bodyPr/>
          <a:lstStyle/>
          <a:p>
            <a:r>
              <a:rPr lang="zh-CN" altLang="en-US" dirty="0">
                <a:latin typeface="楷体" panose="02010609060101010101" pitchFamily="49" charset="-122"/>
                <a:ea typeface="楷体" panose="02010609060101010101" pitchFamily="49" charset="-122"/>
              </a:rPr>
              <a:t>思考：对一个均匀极化的介质</a:t>
            </a:r>
            <a:r>
              <a:rPr lang="en-US" altLang="zh-CN" dirty="0">
                <a:latin typeface="楷体" panose="02010609060101010101" pitchFamily="49" charset="-122"/>
                <a:ea typeface="楷体" panose="02010609060101010101" pitchFamily="49" charset="-122"/>
              </a:rPr>
              <a:t>P=C.</a:t>
            </a:r>
            <a:r>
              <a:rPr lang="zh-CN" altLang="en-US" dirty="0">
                <a:latin typeface="楷体" panose="02010609060101010101" pitchFamily="49" charset="-122"/>
                <a:ea typeface="楷体" panose="02010609060101010101" pitchFamily="49" charset="-122"/>
              </a:rPr>
              <a:t>前面告知体内无极化电荷分布。然而实际上极化后每个分子都呈现为一个偶极子，因此细致到分子的尺度上，极化电荷的分布是非常不均匀的，不可能为</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。怎么解释这个矛盾？</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
        <p:nvSpPr>
          <p:cNvPr id="4" name="内容占位符 2">
            <a:extLst>
              <a:ext uri="{FF2B5EF4-FFF2-40B4-BE49-F238E27FC236}">
                <a16:creationId xmlns:a16="http://schemas.microsoft.com/office/drawing/2014/main" id="{7AAA3C21-3160-CA0B-858A-660D007268D6}"/>
              </a:ext>
            </a:extLst>
          </p:cNvPr>
          <p:cNvSpPr txBox="1">
            <a:spLocks/>
          </p:cNvSpPr>
          <p:nvPr/>
        </p:nvSpPr>
        <p:spPr>
          <a:xfrm>
            <a:off x="838200" y="2362200"/>
            <a:ext cx="10515600" cy="4229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答：从数学上讲，式子         </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是正确的，但条件是积分区域必须是宏观大的。过渡到     </a:t>
            </a:r>
            <a:r>
              <a:rPr lang="en-US" altLang="zh-CN" dirty="0">
                <a:latin typeface="宋体" panose="02010600030101010101" pitchFamily="2" charset="-122"/>
                <a:ea typeface="宋体" panose="02010600030101010101" pitchFamily="2" charset="-122"/>
              </a:rPr>
              <a:t>    (2)</a:t>
            </a:r>
            <a:r>
              <a:rPr lang="zh-CN" altLang="en-US" dirty="0">
                <a:latin typeface="宋体" panose="02010600030101010101" pitchFamily="2" charset="-122"/>
                <a:ea typeface="宋体" panose="02010600030101010101" pitchFamily="2" charset="-122"/>
              </a:rPr>
              <a:t>就不是严格成立的了，因为</a:t>
            </a:r>
            <a:r>
              <a:rPr lang="en-US" altLang="zh-CN" dirty="0">
                <a:latin typeface="宋体" panose="02010600030101010101" pitchFamily="2" charset="-122"/>
                <a:ea typeface="宋体" panose="02010600030101010101" pitchFamily="2" charset="-122"/>
              </a:rPr>
              <a:t>Gauss</a:t>
            </a:r>
            <a:r>
              <a:rPr lang="zh-CN" altLang="en-US" dirty="0">
                <a:latin typeface="宋体" panose="02010600030101010101" pitchFamily="2" charset="-122"/>
                <a:ea typeface="宋体" panose="02010600030101010101" pitchFamily="2" charset="-122"/>
              </a:rPr>
              <a:t>定理可以使用的前提是</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对任意积分区域都正确。但为什么我们还可以用</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呢？这是因为在分子尺度上计算极化电荷以及其它物理量的分布是困难而且是没有必要的，因为我们所关心的（实验上所能测量的）是宏观小但微观大的一个区域内的物理量的平均值。</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所谓宏观小微观大的意思是：若在宏观尺度，这个区域很小，可以看做一个点，但是在微观尺度，这个区域仍然包含了无穷多个偶极子，因此这不是个严格的几何点。</a:t>
            </a:r>
          </a:p>
        </p:txBody>
      </p:sp>
      <p:pic>
        <p:nvPicPr>
          <p:cNvPr id="6" name="图片 5">
            <a:extLst>
              <a:ext uri="{FF2B5EF4-FFF2-40B4-BE49-F238E27FC236}">
                <a16:creationId xmlns:a16="http://schemas.microsoft.com/office/drawing/2014/main" id="{A43A1F7E-FA6D-B1C7-EB07-CBDAFFCFA6D8}"/>
              </a:ext>
            </a:extLst>
          </p:cNvPr>
          <p:cNvPicPr>
            <a:picLocks noChangeAspect="1"/>
          </p:cNvPicPr>
          <p:nvPr/>
        </p:nvPicPr>
        <p:blipFill rotWithShape="1">
          <a:blip r:embed="rId2"/>
          <a:srcRect t="22056"/>
          <a:stretch/>
        </p:blipFill>
        <p:spPr>
          <a:xfrm>
            <a:off x="5497766" y="2800349"/>
            <a:ext cx="1503109" cy="390525"/>
          </a:xfrm>
          <a:prstGeom prst="rect">
            <a:avLst/>
          </a:prstGeom>
        </p:spPr>
      </p:pic>
      <p:pic>
        <p:nvPicPr>
          <p:cNvPr id="8" name="图片 7">
            <a:extLst>
              <a:ext uri="{FF2B5EF4-FFF2-40B4-BE49-F238E27FC236}">
                <a16:creationId xmlns:a16="http://schemas.microsoft.com/office/drawing/2014/main" id="{085B6633-EC4C-CA7F-FBAE-3F6F8BEAA850}"/>
              </a:ext>
            </a:extLst>
          </p:cNvPr>
          <p:cNvPicPr>
            <a:picLocks noChangeAspect="1"/>
          </p:cNvPicPr>
          <p:nvPr/>
        </p:nvPicPr>
        <p:blipFill>
          <a:blip r:embed="rId3"/>
          <a:stretch>
            <a:fillRect/>
          </a:stretch>
        </p:blipFill>
        <p:spPr>
          <a:xfrm>
            <a:off x="4857750" y="2251661"/>
            <a:ext cx="1493649" cy="548688"/>
          </a:xfrm>
          <a:prstGeom prst="rect">
            <a:avLst/>
          </a:prstGeom>
        </p:spPr>
      </p:pic>
    </p:spTree>
    <p:extLst>
      <p:ext uri="{BB962C8B-B14F-4D97-AF65-F5344CB8AC3E}">
        <p14:creationId xmlns:p14="http://schemas.microsoft.com/office/powerpoint/2010/main" val="38566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571501"/>
            <a:ext cx="10515600" cy="1390650"/>
          </a:xfrm>
        </p:spPr>
        <p:txBody>
          <a:bodyPr/>
          <a:lstStyle/>
          <a:p>
            <a:r>
              <a:rPr lang="zh-CN" altLang="en-US" dirty="0">
                <a:latin typeface="楷体" panose="02010609060101010101" pitchFamily="49" charset="-122"/>
                <a:ea typeface="楷体" panose="02010609060101010101" pitchFamily="49" charset="-122"/>
              </a:rPr>
              <a:t>思考：从前面的式子推导，你认为在介质内部中极化电荷产生的退极化场给相对于原场的贡献是增强还是减弱？为什么？你能给出一个简单物理图像的解释吗？</a:t>
            </a:r>
          </a:p>
        </p:txBody>
      </p:sp>
      <p:pic>
        <p:nvPicPr>
          <p:cNvPr id="4" name="图片 3">
            <a:extLst>
              <a:ext uri="{FF2B5EF4-FFF2-40B4-BE49-F238E27FC236}">
                <a16:creationId xmlns:a16="http://schemas.microsoft.com/office/drawing/2014/main" id="{74DC2054-1AFC-9B33-F2A9-F6B6FC625A15}"/>
              </a:ext>
            </a:extLst>
          </p:cNvPr>
          <p:cNvPicPr>
            <a:picLocks noChangeAspect="1"/>
          </p:cNvPicPr>
          <p:nvPr/>
        </p:nvPicPr>
        <p:blipFill>
          <a:blip r:embed="rId2"/>
          <a:stretch>
            <a:fillRect/>
          </a:stretch>
        </p:blipFill>
        <p:spPr>
          <a:xfrm>
            <a:off x="3402113" y="1763922"/>
            <a:ext cx="5006774" cy="2491956"/>
          </a:xfrm>
          <a:prstGeom prst="rect">
            <a:avLst/>
          </a:prstGeom>
        </p:spPr>
      </p:pic>
      <p:sp>
        <p:nvSpPr>
          <p:cNvPr id="5" name="内容占位符 2">
            <a:extLst>
              <a:ext uri="{FF2B5EF4-FFF2-40B4-BE49-F238E27FC236}">
                <a16:creationId xmlns:a16="http://schemas.microsoft.com/office/drawing/2014/main" id="{B0E14C2D-A45A-234E-8B1E-1C835E21E708}"/>
              </a:ext>
            </a:extLst>
          </p:cNvPr>
          <p:cNvSpPr txBox="1">
            <a:spLocks/>
          </p:cNvSpPr>
          <p:nvPr/>
        </p:nvSpPr>
        <p:spPr>
          <a:xfrm>
            <a:off x="838200" y="4343399"/>
            <a:ext cx="10515600" cy="1833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答：据         可得到，应该是减弱。</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考虑一个电偶极子，在两电荷之间，其电场强度为负方向，因此类比整体的情况，也应该是如此。</a:t>
            </a:r>
          </a:p>
        </p:txBody>
      </p:sp>
      <p:pic>
        <p:nvPicPr>
          <p:cNvPr id="6" name="图片 5">
            <a:extLst>
              <a:ext uri="{FF2B5EF4-FFF2-40B4-BE49-F238E27FC236}">
                <a16:creationId xmlns:a16="http://schemas.microsoft.com/office/drawing/2014/main" id="{98D423C0-BDCE-6B22-800B-7402F5062463}"/>
              </a:ext>
            </a:extLst>
          </p:cNvPr>
          <p:cNvPicPr>
            <a:picLocks noChangeAspect="1"/>
          </p:cNvPicPr>
          <p:nvPr/>
        </p:nvPicPr>
        <p:blipFill rotWithShape="1">
          <a:blip r:embed="rId3"/>
          <a:srcRect t="22056"/>
          <a:stretch/>
        </p:blipFill>
        <p:spPr>
          <a:xfrm>
            <a:off x="2325941" y="4429124"/>
            <a:ext cx="1503109" cy="390525"/>
          </a:xfrm>
          <a:prstGeom prst="rect">
            <a:avLst/>
          </a:prstGeom>
        </p:spPr>
      </p:pic>
    </p:spTree>
    <p:extLst>
      <p:ext uri="{BB962C8B-B14F-4D97-AF65-F5344CB8AC3E}">
        <p14:creationId xmlns:p14="http://schemas.microsoft.com/office/powerpoint/2010/main" val="229152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均匀介质的性质：均匀极化</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所谓均匀介质是指：在参考限度内</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一般要达到分子水平</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，考察对象的内部各处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注意是内部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具有相同的性质</a:t>
            </a:r>
            <a:r>
              <a:rPr lang="en-US" altLang="zh-CN" dirty="0">
                <a:latin typeface="宋体" panose="02010600030101010101" pitchFamily="2" charset="-122"/>
                <a:ea typeface="宋体" panose="02010600030101010101" pitchFamily="2" charset="-122"/>
              </a:rPr>
              <a:t>. </a:t>
            </a:r>
          </a:p>
          <a:p>
            <a:r>
              <a:rPr lang="zh-CN" altLang="en-US" dirty="0">
                <a:latin typeface="宋体" panose="02010600030101010101" pitchFamily="2" charset="-122"/>
                <a:ea typeface="宋体" panose="02010600030101010101" pitchFamily="2" charset="-122"/>
              </a:rPr>
              <a:t>由此可知所有束缚电荷都被相同程度地 “拉伸”，这样的电偶极子的叠加，容易发现除边界外，束缚电荷总量为</a:t>
            </a:r>
            <a:r>
              <a:rPr lang="en-US" altLang="zh-CN" dirty="0">
                <a:latin typeface="宋体" panose="02010600030101010101" pitchFamily="2" charset="-122"/>
                <a:ea typeface="宋体" panose="02010600030101010101" pitchFamily="2" charset="-122"/>
              </a:rPr>
              <a:t>0.</a:t>
            </a:r>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EF0150ED-93EF-3AEC-969F-1D43390497DF}"/>
              </a:ext>
            </a:extLst>
          </p:cNvPr>
          <p:cNvPicPr>
            <a:picLocks noChangeAspect="1"/>
          </p:cNvPicPr>
          <p:nvPr/>
        </p:nvPicPr>
        <p:blipFill>
          <a:blip r:embed="rId2"/>
          <a:stretch>
            <a:fillRect/>
          </a:stretch>
        </p:blipFill>
        <p:spPr>
          <a:xfrm rot="16200000">
            <a:off x="3501351" y="4465249"/>
            <a:ext cx="922100" cy="1623201"/>
          </a:xfrm>
          <a:prstGeom prst="rect">
            <a:avLst/>
          </a:prstGeom>
        </p:spPr>
      </p:pic>
      <p:pic>
        <p:nvPicPr>
          <p:cNvPr id="6" name="图片 5">
            <a:extLst>
              <a:ext uri="{FF2B5EF4-FFF2-40B4-BE49-F238E27FC236}">
                <a16:creationId xmlns:a16="http://schemas.microsoft.com/office/drawing/2014/main" id="{01FBC05F-FC83-F243-47FC-364EBB33CF6A}"/>
              </a:ext>
            </a:extLst>
          </p:cNvPr>
          <p:cNvPicPr>
            <a:picLocks noChangeAspect="1"/>
          </p:cNvPicPr>
          <p:nvPr/>
        </p:nvPicPr>
        <p:blipFill>
          <a:blip r:embed="rId2"/>
          <a:stretch>
            <a:fillRect/>
          </a:stretch>
        </p:blipFill>
        <p:spPr>
          <a:xfrm rot="16200000">
            <a:off x="4460591" y="3788973"/>
            <a:ext cx="922100" cy="1623201"/>
          </a:xfrm>
          <a:prstGeom prst="rect">
            <a:avLst/>
          </a:prstGeom>
        </p:spPr>
      </p:pic>
      <p:pic>
        <p:nvPicPr>
          <p:cNvPr id="7" name="图片 6">
            <a:extLst>
              <a:ext uri="{FF2B5EF4-FFF2-40B4-BE49-F238E27FC236}">
                <a16:creationId xmlns:a16="http://schemas.microsoft.com/office/drawing/2014/main" id="{0AD45229-6C5A-5279-FC56-C7A8F3165487}"/>
              </a:ext>
            </a:extLst>
          </p:cNvPr>
          <p:cNvPicPr>
            <a:picLocks noChangeAspect="1"/>
          </p:cNvPicPr>
          <p:nvPr/>
        </p:nvPicPr>
        <p:blipFill>
          <a:blip r:embed="rId2"/>
          <a:stretch>
            <a:fillRect/>
          </a:stretch>
        </p:blipFill>
        <p:spPr>
          <a:xfrm rot="16200000">
            <a:off x="5419832" y="4554149"/>
            <a:ext cx="922100" cy="1623201"/>
          </a:xfrm>
          <a:prstGeom prst="rect">
            <a:avLst/>
          </a:prstGeom>
        </p:spPr>
      </p:pic>
      <p:pic>
        <p:nvPicPr>
          <p:cNvPr id="8" name="图片 7">
            <a:extLst>
              <a:ext uri="{FF2B5EF4-FFF2-40B4-BE49-F238E27FC236}">
                <a16:creationId xmlns:a16="http://schemas.microsoft.com/office/drawing/2014/main" id="{2591DB52-42ED-3439-7FCA-8173E7D16243}"/>
              </a:ext>
            </a:extLst>
          </p:cNvPr>
          <p:cNvPicPr>
            <a:picLocks noChangeAspect="1"/>
          </p:cNvPicPr>
          <p:nvPr/>
        </p:nvPicPr>
        <p:blipFill>
          <a:blip r:embed="rId2"/>
          <a:stretch>
            <a:fillRect/>
          </a:stretch>
        </p:blipFill>
        <p:spPr>
          <a:xfrm rot="16200000">
            <a:off x="6379072" y="3788973"/>
            <a:ext cx="922100" cy="1623201"/>
          </a:xfrm>
          <a:prstGeom prst="rect">
            <a:avLst/>
          </a:prstGeom>
        </p:spPr>
      </p:pic>
      <p:pic>
        <p:nvPicPr>
          <p:cNvPr id="9" name="图片 8">
            <a:extLst>
              <a:ext uri="{FF2B5EF4-FFF2-40B4-BE49-F238E27FC236}">
                <a16:creationId xmlns:a16="http://schemas.microsoft.com/office/drawing/2014/main" id="{7DA2C4F3-1A47-A813-796C-EFF8EAC835FF}"/>
              </a:ext>
            </a:extLst>
          </p:cNvPr>
          <p:cNvPicPr>
            <a:picLocks noChangeAspect="1"/>
          </p:cNvPicPr>
          <p:nvPr/>
        </p:nvPicPr>
        <p:blipFill>
          <a:blip r:embed="rId2"/>
          <a:stretch>
            <a:fillRect/>
          </a:stretch>
        </p:blipFill>
        <p:spPr>
          <a:xfrm rot="16200000">
            <a:off x="7338313" y="4564129"/>
            <a:ext cx="922100" cy="1623201"/>
          </a:xfrm>
          <a:prstGeom prst="rect">
            <a:avLst/>
          </a:prstGeom>
        </p:spPr>
      </p:pic>
    </p:spTree>
    <p:extLst>
      <p:ext uri="{BB962C8B-B14F-4D97-AF65-F5344CB8AC3E}">
        <p14:creationId xmlns:p14="http://schemas.microsoft.com/office/powerpoint/2010/main" val="2071662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561975"/>
            <a:ext cx="10515600" cy="5614988"/>
          </a:xfrm>
        </p:spPr>
        <p:txBody>
          <a:bodyPr/>
          <a:lstStyle/>
          <a:p>
            <a:r>
              <a:rPr lang="zh-CN" altLang="en-US" dirty="0">
                <a:latin typeface="宋体" panose="02010600030101010101" pitchFamily="2" charset="-122"/>
                <a:ea typeface="宋体" panose="02010600030101010101" pitchFamily="2" charset="-122"/>
              </a:rPr>
              <a:t>根据</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可得：极化强度的散度，散度阐述了其在空间分布的变化，因此极化强度为一常矢量。换句话说，在均匀介质中是均匀极化的，退极化场不变。</a:t>
            </a:r>
          </a:p>
        </p:txBody>
      </p:sp>
      <p:pic>
        <p:nvPicPr>
          <p:cNvPr id="4" name="图片 3">
            <a:extLst>
              <a:ext uri="{FF2B5EF4-FFF2-40B4-BE49-F238E27FC236}">
                <a16:creationId xmlns:a16="http://schemas.microsoft.com/office/drawing/2014/main" id="{5AF0E6F9-1C12-24AD-3DB4-A2A448265510}"/>
              </a:ext>
            </a:extLst>
          </p:cNvPr>
          <p:cNvPicPr>
            <a:picLocks noChangeAspect="1"/>
          </p:cNvPicPr>
          <p:nvPr/>
        </p:nvPicPr>
        <p:blipFill rotWithShape="1">
          <a:blip r:embed="rId2"/>
          <a:srcRect t="22056"/>
          <a:stretch/>
        </p:blipFill>
        <p:spPr>
          <a:xfrm>
            <a:off x="5344445" y="1123949"/>
            <a:ext cx="1503109" cy="390525"/>
          </a:xfrm>
          <a:prstGeom prst="rect">
            <a:avLst/>
          </a:prstGeom>
        </p:spPr>
      </p:pic>
      <p:pic>
        <p:nvPicPr>
          <p:cNvPr id="5" name="Picture 4" descr="Ne408">
            <a:extLst>
              <a:ext uri="{FF2B5EF4-FFF2-40B4-BE49-F238E27FC236}">
                <a16:creationId xmlns:a16="http://schemas.microsoft.com/office/drawing/2014/main" id="{65ADA3C6-8A8A-5349-FEBA-48770AB9F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645" y="3429000"/>
            <a:ext cx="29718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Ne409">
            <a:extLst>
              <a:ext uri="{FF2B5EF4-FFF2-40B4-BE49-F238E27FC236}">
                <a16:creationId xmlns:a16="http://schemas.microsoft.com/office/drawing/2014/main" id="{F793A099-6D8A-6AFB-5A8C-8741F3CDB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355" y="3369469"/>
            <a:ext cx="41910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3109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5365" name="Object 5">
            <a:extLst>
              <a:ext uri="{FF2B5EF4-FFF2-40B4-BE49-F238E27FC236}">
                <a16:creationId xmlns:a16="http://schemas.microsoft.com/office/drawing/2014/main" id="{D5B277E2-2030-A178-D273-FBE55ABED4D2}"/>
              </a:ext>
            </a:extLst>
          </p:cNvPr>
          <p:cNvGraphicFramePr>
            <a:graphicFrameLocks noChangeAspect="1"/>
          </p:cNvGraphicFramePr>
          <p:nvPr/>
        </p:nvGraphicFramePr>
        <p:xfrm>
          <a:off x="6646864" y="2895600"/>
          <a:ext cx="3470275" cy="1352550"/>
        </p:xfrm>
        <a:graphic>
          <a:graphicData uri="http://schemas.openxmlformats.org/presentationml/2006/ole">
            <mc:AlternateContent xmlns:mc="http://schemas.openxmlformats.org/markup-compatibility/2006">
              <mc:Choice xmlns:v="urn:schemas-microsoft-com:vml" Requires="v">
                <p:oleObj name="Equation" r:id="rId2" imgW="1269720" imgH="482400" progId="Equation.3">
                  <p:embed/>
                </p:oleObj>
              </mc:Choice>
              <mc:Fallback>
                <p:oleObj name="Equation" r:id="rId2" imgW="1269720" imgH="482400" progId="Equation.3">
                  <p:embed/>
                  <p:pic>
                    <p:nvPicPr>
                      <p:cNvPr id="15365" name="Object 5">
                        <a:extLst>
                          <a:ext uri="{FF2B5EF4-FFF2-40B4-BE49-F238E27FC236}">
                            <a16:creationId xmlns:a16="http://schemas.microsoft.com/office/drawing/2014/main" id="{D5B277E2-2030-A178-D273-FBE55ABED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864" y="2895600"/>
                        <a:ext cx="3470275" cy="1352550"/>
                      </a:xfrm>
                      <a:prstGeom prst="rect">
                        <a:avLst/>
                      </a:prstGeom>
                      <a:solidFill>
                        <a:srgbClr val="FFFF99"/>
                      </a:solidFill>
                    </p:spPr>
                  </p:pic>
                </p:oleObj>
              </mc:Fallback>
            </mc:AlternateContent>
          </a:graphicData>
        </a:graphic>
      </p:graphicFrame>
      <p:sp>
        <p:nvSpPr>
          <p:cNvPr id="9223" name="Rectangle 2">
            <a:extLst>
              <a:ext uri="{FF2B5EF4-FFF2-40B4-BE49-F238E27FC236}">
                <a16:creationId xmlns:a16="http://schemas.microsoft.com/office/drawing/2014/main" id="{AE287DD2-95A2-6D18-D4D3-FA8E9CE3FF16}"/>
              </a:ext>
            </a:extLst>
          </p:cNvPr>
          <p:cNvSpPr>
            <a:spLocks noGrp="1" noChangeArrowheads="1"/>
          </p:cNvSpPr>
          <p:nvPr>
            <p:ph type="title"/>
          </p:nvPr>
        </p:nvSpPr>
        <p:spPr>
          <a:xfrm>
            <a:off x="2209801" y="228601"/>
            <a:ext cx="6519863" cy="701675"/>
          </a:xfrm>
        </p:spPr>
        <p:txBody>
          <a:bodyPr/>
          <a:lstStyle/>
          <a:p>
            <a:pPr eaLnBrk="1" hangingPunct="1"/>
            <a:r>
              <a:rPr lang="zh-CN" altLang="en-US" sz="4000" b="1">
                <a:latin typeface="黑体" panose="02010609060101010101" pitchFamily="49" charset="-122"/>
                <a:ea typeface="黑体" panose="02010609060101010101" pitchFamily="49" charset="-122"/>
                <a:sym typeface="Symbol" panose="05050102010706020507" pitchFamily="18" charset="2"/>
              </a:rPr>
              <a:t>均匀介质中</a:t>
            </a:r>
            <a:r>
              <a:rPr lang="en-US" altLang="zh-CN" sz="4000" b="1">
                <a:latin typeface="黑体" panose="02010609060101010101" pitchFamily="49" charset="-122"/>
                <a:ea typeface="黑体" panose="02010609060101010101" pitchFamily="49" charset="-122"/>
                <a:sym typeface="Symbol" panose="05050102010706020507" pitchFamily="18" charset="2"/>
              </a:rPr>
              <a:t>P</a:t>
            </a:r>
            <a:r>
              <a:rPr lang="zh-CN" altLang="en-US" sz="4000" b="1">
                <a:latin typeface="黑体" panose="02010609060101010101" pitchFamily="49" charset="-122"/>
                <a:ea typeface="黑体" panose="02010609060101010101" pitchFamily="49" charset="-122"/>
                <a:sym typeface="Symbol" panose="05050102010706020507" pitchFamily="18" charset="2"/>
              </a:rPr>
              <a:t>与</a:t>
            </a:r>
            <a:r>
              <a:rPr lang="zh-CN" altLang="en-US" sz="4000" b="1" i="1">
                <a:latin typeface="黑体" panose="02010609060101010101" pitchFamily="49" charset="-122"/>
                <a:ea typeface="黑体" panose="02010609060101010101" pitchFamily="49" charset="-122"/>
                <a:sym typeface="Symbol" panose="05050102010706020507" pitchFamily="18" charset="2"/>
              </a:rPr>
              <a:t></a:t>
            </a:r>
            <a:r>
              <a:rPr lang="en-US" altLang="zh-CN" sz="4000" b="1" i="1" baseline="-25000">
                <a:latin typeface="黑体" panose="02010609060101010101" pitchFamily="49" charset="-122"/>
                <a:ea typeface="黑体" panose="02010609060101010101" pitchFamily="49" charset="-122"/>
                <a:sym typeface="Symbol" panose="05050102010706020507" pitchFamily="18" charset="2"/>
              </a:rPr>
              <a:t>e</a:t>
            </a:r>
            <a:r>
              <a:rPr lang="en-US" altLang="zh-CN" sz="4000" b="1" i="1" baseline="30000">
                <a:latin typeface="黑体" panose="02010609060101010101" pitchFamily="49" charset="-122"/>
                <a:ea typeface="黑体" panose="02010609060101010101" pitchFamily="49" charset="-122"/>
                <a:sym typeface="Symbol" panose="05050102010706020507" pitchFamily="18" charset="2"/>
              </a:rPr>
              <a:t>‘</a:t>
            </a:r>
            <a:r>
              <a:rPr lang="zh-CN" altLang="en-US" sz="4000" b="1">
                <a:latin typeface="黑体" panose="02010609060101010101" pitchFamily="49" charset="-122"/>
                <a:ea typeface="黑体" panose="02010609060101010101" pitchFamily="49" charset="-122"/>
                <a:sym typeface="Symbol" panose="05050102010706020507" pitchFamily="18" charset="2"/>
              </a:rPr>
              <a:t>的关系</a:t>
            </a:r>
            <a:endParaRPr lang="zh-CN" altLang="en-US" sz="4000" b="1" i="1">
              <a:latin typeface="黑体" panose="02010609060101010101" pitchFamily="49" charset="-122"/>
              <a:ea typeface="黑体" panose="02010609060101010101" pitchFamily="49" charset="-122"/>
              <a:sym typeface="Symbol" panose="05050102010706020507" pitchFamily="18" charset="2"/>
            </a:endParaRPr>
          </a:p>
        </p:txBody>
      </p:sp>
      <p:sp>
        <p:nvSpPr>
          <p:cNvPr id="15363" name="Rectangle 3">
            <a:extLst>
              <a:ext uri="{FF2B5EF4-FFF2-40B4-BE49-F238E27FC236}">
                <a16:creationId xmlns:a16="http://schemas.microsoft.com/office/drawing/2014/main" id="{2A6BC136-6DCD-5730-F1E9-76AEEB6798A0}"/>
              </a:ext>
            </a:extLst>
          </p:cNvPr>
          <p:cNvSpPr>
            <a:spLocks noGrp="1" noChangeArrowheads="1"/>
          </p:cNvSpPr>
          <p:nvPr>
            <p:ph type="body" idx="1"/>
          </p:nvPr>
        </p:nvSpPr>
        <p:spPr>
          <a:xfrm>
            <a:off x="2133600" y="1219200"/>
            <a:ext cx="8001000" cy="1066800"/>
          </a:xfrm>
        </p:spPr>
        <p:txBody>
          <a:bodyPr/>
          <a:lstStyle/>
          <a:p>
            <a:pPr eaLnBrk="1" hangingPunct="1">
              <a:lnSpc>
                <a:spcPct val="90000"/>
              </a:lnSpc>
            </a:pPr>
            <a:r>
              <a:rPr lang="zh-CN" altLang="en-US" b="1" dirty="0">
                <a:latin typeface="黑体" panose="02010609060101010101" pitchFamily="49" charset="-122"/>
                <a:ea typeface="黑体" panose="02010609060101010101" pitchFamily="49" charset="-122"/>
              </a:rPr>
              <a:t>在均匀介质表面取一面元如图</a:t>
            </a:r>
          </a:p>
          <a:p>
            <a:pPr algn="just" eaLnBrk="1" hangingPunct="1">
              <a:lnSpc>
                <a:spcPct val="90000"/>
              </a:lnSpc>
            </a:pPr>
            <a:r>
              <a:rPr lang="zh-CN" altLang="en-US" b="1" dirty="0">
                <a:latin typeface="黑体" panose="02010609060101010101" pitchFamily="49" charset="-122"/>
                <a:ea typeface="黑体" panose="02010609060101010101" pitchFamily="49" charset="-122"/>
              </a:rPr>
              <a:t>则因极化而穿过面元</a:t>
            </a:r>
            <a:r>
              <a:rPr lang="en-US" altLang="zh-CN" b="1" dirty="0" err="1">
                <a:latin typeface="黑体" panose="02010609060101010101" pitchFamily="49" charset="-122"/>
                <a:ea typeface="黑体" panose="02010609060101010101" pitchFamily="49" charset="-122"/>
              </a:rPr>
              <a:t>dS</a:t>
            </a:r>
            <a:r>
              <a:rPr lang="zh-CN" altLang="en-US" b="1" dirty="0">
                <a:latin typeface="黑体" panose="02010609060101010101" pitchFamily="49" charset="-122"/>
                <a:ea typeface="黑体" panose="02010609060101010101" pitchFamily="49" charset="-122"/>
              </a:rPr>
              <a:t>的极化电荷数量为 </a:t>
            </a:r>
          </a:p>
        </p:txBody>
      </p:sp>
      <p:pic>
        <p:nvPicPr>
          <p:cNvPr id="15364" name="Picture 4" descr="Ne407">
            <a:extLst>
              <a:ext uri="{FF2B5EF4-FFF2-40B4-BE49-F238E27FC236}">
                <a16:creationId xmlns:a16="http://schemas.microsoft.com/office/drawing/2014/main" id="{947DA8EE-54AF-5BDF-37D7-824847D85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209800"/>
            <a:ext cx="441960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Rectangle 6">
            <a:extLst>
              <a:ext uri="{FF2B5EF4-FFF2-40B4-BE49-F238E27FC236}">
                <a16:creationId xmlns:a16="http://schemas.microsoft.com/office/drawing/2014/main" id="{40A0D1F9-201B-542B-6A0E-119D0999B1C8}"/>
              </a:ext>
            </a:extLst>
          </p:cNvPr>
          <p:cNvSpPr>
            <a:spLocks noChangeArrowheads="1"/>
          </p:cNvSpPr>
          <p:nvPr/>
        </p:nvSpPr>
        <p:spPr bwMode="auto">
          <a:xfrm>
            <a:off x="5072063" y="303371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9227" name="Rectangle 8">
            <a:extLst>
              <a:ext uri="{FF2B5EF4-FFF2-40B4-BE49-F238E27FC236}">
                <a16:creationId xmlns:a16="http://schemas.microsoft.com/office/drawing/2014/main" id="{254BBB0D-8C18-FA20-CC12-9AA88D3A3841}"/>
              </a:ext>
            </a:extLst>
          </p:cNvPr>
          <p:cNvSpPr>
            <a:spLocks noChangeArrowheads="1"/>
          </p:cNvSpPr>
          <p:nvPr/>
        </p:nvSpPr>
        <p:spPr bwMode="auto">
          <a:xfrm>
            <a:off x="4167188" y="32432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5367" name="Object 7">
            <a:extLst>
              <a:ext uri="{FF2B5EF4-FFF2-40B4-BE49-F238E27FC236}">
                <a16:creationId xmlns:a16="http://schemas.microsoft.com/office/drawing/2014/main" id="{7EAD4F8C-E522-F8B1-0621-76671F52668D}"/>
              </a:ext>
            </a:extLst>
          </p:cNvPr>
          <p:cNvGraphicFramePr>
            <a:graphicFrameLocks noChangeAspect="1"/>
          </p:cNvGraphicFramePr>
          <p:nvPr/>
        </p:nvGraphicFramePr>
        <p:xfrm>
          <a:off x="2590800" y="4343401"/>
          <a:ext cx="6705600" cy="646113"/>
        </p:xfrm>
        <a:graphic>
          <a:graphicData uri="http://schemas.openxmlformats.org/presentationml/2006/ole">
            <mc:AlternateContent xmlns:mc="http://schemas.openxmlformats.org/markup-compatibility/2006">
              <mc:Choice xmlns:v="urn:schemas-microsoft-com:vml" Requires="v">
                <p:oleObj r:id="rId5" imgW="2654300" imgH="254000" progId="Equation.3">
                  <p:embed/>
                </p:oleObj>
              </mc:Choice>
              <mc:Fallback>
                <p:oleObj r:id="rId5" imgW="2654300" imgH="254000" progId="Equation.3">
                  <p:embed/>
                  <p:pic>
                    <p:nvPicPr>
                      <p:cNvPr id="15367" name="Object 7">
                        <a:extLst>
                          <a:ext uri="{FF2B5EF4-FFF2-40B4-BE49-F238E27FC236}">
                            <a16:creationId xmlns:a16="http://schemas.microsoft.com/office/drawing/2014/main" id="{7EAD4F8C-E522-F8B1-0621-76671F5266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343401"/>
                        <a:ext cx="6705600" cy="646113"/>
                      </a:xfrm>
                      <a:prstGeom prst="rect">
                        <a:avLst/>
                      </a:prstGeom>
                      <a:solidFill>
                        <a:srgbClr val="CCFFCC"/>
                      </a:solidFill>
                    </p:spPr>
                  </p:pic>
                </p:oleObj>
              </mc:Fallback>
            </mc:AlternateContent>
          </a:graphicData>
        </a:graphic>
      </p:graphicFrame>
      <p:sp>
        <p:nvSpPr>
          <p:cNvPr id="15370" name="Rectangle 10">
            <a:extLst>
              <a:ext uri="{FF2B5EF4-FFF2-40B4-BE49-F238E27FC236}">
                <a16:creationId xmlns:a16="http://schemas.microsoft.com/office/drawing/2014/main" id="{4DE7B8AD-DE1A-0496-CB55-D752423AB235}"/>
              </a:ext>
            </a:extLst>
          </p:cNvPr>
          <p:cNvSpPr>
            <a:spLocks noChangeArrowheads="1"/>
          </p:cNvSpPr>
          <p:nvPr/>
        </p:nvSpPr>
        <p:spPr bwMode="auto">
          <a:xfrm>
            <a:off x="4167188" y="32432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5369" name="Object 9">
            <a:extLst>
              <a:ext uri="{FF2B5EF4-FFF2-40B4-BE49-F238E27FC236}">
                <a16:creationId xmlns:a16="http://schemas.microsoft.com/office/drawing/2014/main" id="{FAD21ABB-A0E1-961E-19C0-E9A699D37F8A}"/>
              </a:ext>
            </a:extLst>
          </p:cNvPr>
          <p:cNvGraphicFramePr>
            <a:graphicFrameLocks noChangeAspect="1"/>
          </p:cNvGraphicFramePr>
          <p:nvPr/>
        </p:nvGraphicFramePr>
        <p:xfrm>
          <a:off x="2667000" y="4953000"/>
          <a:ext cx="6553200" cy="630238"/>
        </p:xfrm>
        <a:graphic>
          <a:graphicData uri="http://schemas.openxmlformats.org/presentationml/2006/ole">
            <mc:AlternateContent xmlns:mc="http://schemas.openxmlformats.org/markup-compatibility/2006">
              <mc:Choice xmlns:v="urn:schemas-microsoft-com:vml" Requires="v">
                <p:oleObj r:id="rId7" imgW="2654300" imgH="254000" progId="Equation.3">
                  <p:embed/>
                </p:oleObj>
              </mc:Choice>
              <mc:Fallback>
                <p:oleObj r:id="rId7" imgW="2654300" imgH="254000" progId="Equation.3">
                  <p:embed/>
                  <p:pic>
                    <p:nvPicPr>
                      <p:cNvPr id="15369" name="Object 9">
                        <a:extLst>
                          <a:ext uri="{FF2B5EF4-FFF2-40B4-BE49-F238E27FC236}">
                            <a16:creationId xmlns:a16="http://schemas.microsoft.com/office/drawing/2014/main" id="{FAD21ABB-A0E1-961E-19C0-E9A699D37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4953000"/>
                        <a:ext cx="6553200" cy="630238"/>
                      </a:xfrm>
                      <a:prstGeom prst="rect">
                        <a:avLst/>
                      </a:prstGeom>
                      <a:solidFill>
                        <a:srgbClr val="CCFFFF"/>
                      </a:solidFill>
                    </p:spPr>
                  </p:pic>
                </p:oleObj>
              </mc:Fallback>
            </mc:AlternateContent>
          </a:graphicData>
        </a:graphic>
      </p:graphicFrame>
      <p:sp>
        <p:nvSpPr>
          <p:cNvPr id="15372" name="AutoShape 12">
            <a:extLst>
              <a:ext uri="{FF2B5EF4-FFF2-40B4-BE49-F238E27FC236}">
                <a16:creationId xmlns:a16="http://schemas.microsoft.com/office/drawing/2014/main" id="{1D730800-1408-4EB9-B6D7-6150E5795D9E}"/>
              </a:ext>
            </a:extLst>
          </p:cNvPr>
          <p:cNvSpPr>
            <a:spLocks/>
          </p:cNvSpPr>
          <p:nvPr/>
        </p:nvSpPr>
        <p:spPr bwMode="auto">
          <a:xfrm>
            <a:off x="9448800" y="4252914"/>
            <a:ext cx="914400" cy="1736725"/>
          </a:xfrm>
          <a:prstGeom prst="borderCallout2">
            <a:avLst>
              <a:gd name="adj1" fmla="val 6583"/>
              <a:gd name="adj2" fmla="val -8333"/>
              <a:gd name="adj3" fmla="val 6583"/>
              <a:gd name="adj4" fmla="val -234028"/>
              <a:gd name="adj5" fmla="val 28060"/>
              <a:gd name="adj6" fmla="val -381597"/>
            </a:avLst>
          </a:prstGeom>
          <a:solidFill>
            <a:schemeClr val="accent1"/>
          </a:solidFill>
          <a:ln w="9525">
            <a:solidFill>
              <a:schemeClr val="tx1"/>
            </a:solidFill>
            <a:miter lim="800000"/>
            <a:headEnd/>
            <a:tailEnd/>
          </a:ln>
        </p:spPr>
        <p:txBody>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1800" b="1">
                <a:latin typeface="Times New Roman" panose="02020603050405020304" pitchFamily="18" charset="0"/>
                <a:ea typeface="黑体" panose="02010609060101010101" pitchFamily="49" charset="-122"/>
              </a:rPr>
              <a:t>极化强度矢量在介质表面的法向分量</a:t>
            </a:r>
          </a:p>
        </p:txBody>
      </p:sp>
      <p:sp>
        <p:nvSpPr>
          <p:cNvPr id="9230" name="Rectangle 15">
            <a:extLst>
              <a:ext uri="{FF2B5EF4-FFF2-40B4-BE49-F238E27FC236}">
                <a16:creationId xmlns:a16="http://schemas.microsoft.com/office/drawing/2014/main" id="{93B272FE-C54F-1E34-B9AC-CC6961740095}"/>
              </a:ext>
            </a:extLst>
          </p:cNvPr>
          <p:cNvSpPr>
            <a:spLocks noChangeArrowheads="1"/>
          </p:cNvSpPr>
          <p:nvPr/>
        </p:nvSpPr>
        <p:spPr bwMode="auto">
          <a:xfrm>
            <a:off x="5348288" y="32004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5374" name="Object 14">
            <a:extLst>
              <a:ext uri="{FF2B5EF4-FFF2-40B4-BE49-F238E27FC236}">
                <a16:creationId xmlns:a16="http://schemas.microsoft.com/office/drawing/2014/main" id="{7DBCF6EF-407A-32B3-BCE1-40A30E4F5447}"/>
              </a:ext>
            </a:extLst>
          </p:cNvPr>
          <p:cNvGraphicFramePr>
            <a:graphicFrameLocks noChangeAspect="1"/>
          </p:cNvGraphicFramePr>
          <p:nvPr/>
        </p:nvGraphicFramePr>
        <p:xfrm>
          <a:off x="3733800" y="5562601"/>
          <a:ext cx="2362200" cy="722313"/>
        </p:xfrm>
        <a:graphic>
          <a:graphicData uri="http://schemas.openxmlformats.org/presentationml/2006/ole">
            <mc:AlternateContent xmlns:mc="http://schemas.openxmlformats.org/markup-compatibility/2006">
              <mc:Choice xmlns:v="urn:schemas-microsoft-com:vml" Requires="v">
                <p:oleObj r:id="rId9" imgW="837836" imgH="253890" progId="Equation.3">
                  <p:embed/>
                </p:oleObj>
              </mc:Choice>
              <mc:Fallback>
                <p:oleObj r:id="rId9" imgW="837836" imgH="253890" progId="Equation.3">
                  <p:embed/>
                  <p:pic>
                    <p:nvPicPr>
                      <p:cNvPr id="15374" name="Object 14">
                        <a:extLst>
                          <a:ext uri="{FF2B5EF4-FFF2-40B4-BE49-F238E27FC236}">
                            <a16:creationId xmlns:a16="http://schemas.microsoft.com/office/drawing/2014/main" id="{7DBCF6EF-407A-32B3-BCE1-40A30E4F54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5562601"/>
                        <a:ext cx="2362200" cy="722313"/>
                      </a:xfrm>
                      <a:prstGeom prst="rect">
                        <a:avLst/>
                      </a:prstGeom>
                      <a:solidFill>
                        <a:srgbClr val="FFCC99"/>
                      </a:solidFill>
                    </p:spPr>
                  </p:pic>
                </p:oleObj>
              </mc:Fallback>
            </mc:AlternateContent>
          </a:graphicData>
        </a:graphic>
      </p:graphicFrame>
      <p:sp>
        <p:nvSpPr>
          <p:cNvPr id="15377" name="Rectangle 17">
            <a:extLst>
              <a:ext uri="{FF2B5EF4-FFF2-40B4-BE49-F238E27FC236}">
                <a16:creationId xmlns:a16="http://schemas.microsoft.com/office/drawing/2014/main" id="{EC689C25-ED27-1D88-490A-5195D976B88E}"/>
              </a:ext>
            </a:extLst>
          </p:cNvPr>
          <p:cNvSpPr>
            <a:spLocks noChangeArrowheads="1"/>
          </p:cNvSpPr>
          <p:nvPr/>
        </p:nvSpPr>
        <p:spPr bwMode="auto">
          <a:xfrm>
            <a:off x="8610600" y="2971800"/>
            <a:ext cx="1524000" cy="457200"/>
          </a:xfrm>
          <a:prstGeom prst="rect">
            <a:avLst/>
          </a:prstGeom>
          <a:noFill/>
          <a:ln w="9525">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5378" name="AutoShape 18">
            <a:extLst>
              <a:ext uri="{FF2B5EF4-FFF2-40B4-BE49-F238E27FC236}">
                <a16:creationId xmlns:a16="http://schemas.microsoft.com/office/drawing/2014/main" id="{6350E276-8FEC-45AA-4293-14B50976EF09}"/>
              </a:ext>
            </a:extLst>
          </p:cNvPr>
          <p:cNvSpPr>
            <a:spLocks/>
          </p:cNvSpPr>
          <p:nvPr/>
        </p:nvSpPr>
        <p:spPr bwMode="auto">
          <a:xfrm>
            <a:off x="7010400" y="2362200"/>
            <a:ext cx="1828800" cy="381000"/>
          </a:xfrm>
          <a:prstGeom prst="borderCallout2">
            <a:avLst>
              <a:gd name="adj1" fmla="val 30000"/>
              <a:gd name="adj2" fmla="val 104167"/>
              <a:gd name="adj3" fmla="val 30000"/>
              <a:gd name="adj4" fmla="val 118926"/>
              <a:gd name="adj5" fmla="val 167917"/>
              <a:gd name="adj6" fmla="val 134204"/>
            </a:avLst>
          </a:prstGeom>
          <a:solidFill>
            <a:schemeClr val="accent1"/>
          </a:solidFill>
          <a:ln w="9525">
            <a:solidFill>
              <a:schemeClr val="tx1"/>
            </a:solidFill>
            <a:miter lim="800000"/>
            <a:headEnd/>
            <a:tailEnd/>
          </a:ln>
        </p:spPr>
        <p:txBody>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rPr>
              <a:t>电荷层的体积</a:t>
            </a:r>
          </a:p>
        </p:txBody>
      </p:sp>
      <p:pic>
        <p:nvPicPr>
          <p:cNvPr id="15379" name="Picture 19" descr="Ne405">
            <a:extLst>
              <a:ext uri="{FF2B5EF4-FFF2-40B4-BE49-F238E27FC236}">
                <a16:creationId xmlns:a16="http://schemas.microsoft.com/office/drawing/2014/main" id="{15EA4050-16BC-E8C6-29A8-11A79ECAD2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5800" y="381001"/>
            <a:ext cx="17526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381000"/>
            <a:ext cx="10515600" cy="6391275"/>
          </a:xfrm>
        </p:spPr>
        <p:txBody>
          <a:bodyPr>
            <a:normAutofit/>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至此，整个体系是自洽的，原场与退极化场相互协调达到平衡，但我们仍缺少退极化场与源电场的关系，没有这一点我们仍不能处理问题，因此必须了解介质中具体的本构关系。</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94C3081-16B2-F6CE-260D-CBE6017D13E9}"/>
              </a:ext>
            </a:extLst>
          </p:cNvPr>
          <p:cNvPicPr>
            <a:picLocks noChangeAspect="1"/>
          </p:cNvPicPr>
          <p:nvPr/>
        </p:nvPicPr>
        <p:blipFill>
          <a:blip r:embed="rId2"/>
          <a:stretch>
            <a:fillRect/>
          </a:stretch>
        </p:blipFill>
        <p:spPr>
          <a:xfrm>
            <a:off x="3550706" y="0"/>
            <a:ext cx="5478994" cy="5013956"/>
          </a:xfrm>
          <a:prstGeom prst="rect">
            <a:avLst/>
          </a:prstGeom>
        </p:spPr>
      </p:pic>
    </p:spTree>
    <p:extLst>
      <p:ext uri="{BB962C8B-B14F-4D97-AF65-F5344CB8AC3E}">
        <p14:creationId xmlns:p14="http://schemas.microsoft.com/office/powerpoint/2010/main" val="103776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各向同性线性介质 电位移矢量</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显然，电场越大，极化强度也越大。在低场近似下，很多材料对电磁场程线性响应，即</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此外，结合前面的公式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我们总是更容易得到自由电荷的情况，这样便可以对上面两个式子进行整理。</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8377AAD0-D641-0456-9B37-402117AF0D5C}"/>
              </a:ext>
            </a:extLst>
          </p:cNvPr>
          <p:cNvPicPr>
            <a:picLocks noChangeAspect="1"/>
          </p:cNvPicPr>
          <p:nvPr/>
        </p:nvPicPr>
        <p:blipFill>
          <a:blip r:embed="rId2"/>
          <a:stretch>
            <a:fillRect/>
          </a:stretch>
        </p:blipFill>
        <p:spPr>
          <a:xfrm>
            <a:off x="5029015" y="2539639"/>
            <a:ext cx="2374676" cy="771555"/>
          </a:xfrm>
          <a:prstGeom prst="rect">
            <a:avLst/>
          </a:prstGeom>
        </p:spPr>
      </p:pic>
      <p:pic>
        <p:nvPicPr>
          <p:cNvPr id="6" name="图片 5">
            <a:extLst>
              <a:ext uri="{FF2B5EF4-FFF2-40B4-BE49-F238E27FC236}">
                <a16:creationId xmlns:a16="http://schemas.microsoft.com/office/drawing/2014/main" id="{0D952CED-3EF5-4C7A-FA83-2F82D99E8770}"/>
              </a:ext>
            </a:extLst>
          </p:cNvPr>
          <p:cNvPicPr>
            <a:picLocks noChangeAspect="1"/>
          </p:cNvPicPr>
          <p:nvPr/>
        </p:nvPicPr>
        <p:blipFill rotWithShape="1">
          <a:blip r:embed="rId3"/>
          <a:srcRect t="22056"/>
          <a:stretch/>
        </p:blipFill>
        <p:spPr>
          <a:xfrm>
            <a:off x="5312397" y="3733786"/>
            <a:ext cx="2059247" cy="535016"/>
          </a:xfrm>
          <a:prstGeom prst="rect">
            <a:avLst/>
          </a:prstGeom>
        </p:spPr>
      </p:pic>
      <p:pic>
        <p:nvPicPr>
          <p:cNvPr id="8" name="图片 7">
            <a:extLst>
              <a:ext uri="{FF2B5EF4-FFF2-40B4-BE49-F238E27FC236}">
                <a16:creationId xmlns:a16="http://schemas.microsoft.com/office/drawing/2014/main" id="{2CE411BE-C9D7-F474-2C29-F413C89BDCBD}"/>
              </a:ext>
            </a:extLst>
          </p:cNvPr>
          <p:cNvPicPr>
            <a:picLocks noChangeAspect="1"/>
          </p:cNvPicPr>
          <p:nvPr/>
        </p:nvPicPr>
        <p:blipFill>
          <a:blip r:embed="rId4"/>
          <a:stretch>
            <a:fillRect/>
          </a:stretch>
        </p:blipFill>
        <p:spPr>
          <a:xfrm>
            <a:off x="5535293" y="4458678"/>
            <a:ext cx="1362120" cy="859183"/>
          </a:xfrm>
          <a:prstGeom prst="rect">
            <a:avLst/>
          </a:prstGeom>
        </p:spPr>
      </p:pic>
    </p:spTree>
    <p:extLst>
      <p:ext uri="{BB962C8B-B14F-4D97-AF65-F5344CB8AC3E}">
        <p14:creationId xmlns:p14="http://schemas.microsoft.com/office/powerpoint/2010/main" val="329587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1200150"/>
            <a:ext cx="10515600" cy="4976813"/>
          </a:xfrm>
        </p:spPr>
        <p:txBody>
          <a:bodyPr/>
          <a:lstStyle/>
          <a:p>
            <a:r>
              <a:rPr lang="zh-CN" altLang="en-US" dirty="0">
                <a:latin typeface="宋体" panose="02010600030101010101" pitchFamily="2" charset="-122"/>
                <a:ea typeface="宋体" panose="02010600030101010101" pitchFamily="2" charset="-122"/>
              </a:rPr>
              <a:t>整理得</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这样我们得到了一个和高斯定理很类似的式子，定义其为电位移矢量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对于各向同性线性介质，有</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由此可见，在线性介质情况下只要确定了自由电荷的分布，整体的场强便容易求解了。</a:t>
            </a:r>
          </a:p>
        </p:txBody>
      </p:sp>
      <p:pic>
        <p:nvPicPr>
          <p:cNvPr id="7" name="图片 6">
            <a:extLst>
              <a:ext uri="{FF2B5EF4-FFF2-40B4-BE49-F238E27FC236}">
                <a16:creationId xmlns:a16="http://schemas.microsoft.com/office/drawing/2014/main" id="{2DFC086D-D8E2-D3C5-F926-E146995EAA9A}"/>
              </a:ext>
            </a:extLst>
          </p:cNvPr>
          <p:cNvPicPr>
            <a:picLocks noChangeAspect="1"/>
          </p:cNvPicPr>
          <p:nvPr/>
        </p:nvPicPr>
        <p:blipFill>
          <a:blip r:embed="rId2"/>
          <a:stretch>
            <a:fillRect/>
          </a:stretch>
        </p:blipFill>
        <p:spPr>
          <a:xfrm>
            <a:off x="4381351" y="613390"/>
            <a:ext cx="3429297" cy="449619"/>
          </a:xfrm>
          <a:prstGeom prst="rect">
            <a:avLst/>
          </a:prstGeom>
        </p:spPr>
      </p:pic>
      <p:pic>
        <p:nvPicPr>
          <p:cNvPr id="9" name="图片 8">
            <a:extLst>
              <a:ext uri="{FF2B5EF4-FFF2-40B4-BE49-F238E27FC236}">
                <a16:creationId xmlns:a16="http://schemas.microsoft.com/office/drawing/2014/main" id="{CA8BC05D-D461-A938-91FA-9C9B6B09202C}"/>
              </a:ext>
            </a:extLst>
          </p:cNvPr>
          <p:cNvPicPr>
            <a:picLocks noChangeAspect="1"/>
          </p:cNvPicPr>
          <p:nvPr/>
        </p:nvPicPr>
        <p:blipFill>
          <a:blip r:embed="rId3"/>
          <a:stretch>
            <a:fillRect/>
          </a:stretch>
        </p:blipFill>
        <p:spPr>
          <a:xfrm>
            <a:off x="5010055" y="1746865"/>
            <a:ext cx="2171888" cy="449619"/>
          </a:xfrm>
          <a:prstGeom prst="rect">
            <a:avLst/>
          </a:prstGeom>
        </p:spPr>
      </p:pic>
      <p:pic>
        <p:nvPicPr>
          <p:cNvPr id="11" name="图片 10">
            <a:extLst>
              <a:ext uri="{FF2B5EF4-FFF2-40B4-BE49-F238E27FC236}">
                <a16:creationId xmlns:a16="http://schemas.microsoft.com/office/drawing/2014/main" id="{3B19A76E-9C4E-F020-70E2-D05CC7AC8CA0}"/>
              </a:ext>
            </a:extLst>
          </p:cNvPr>
          <p:cNvPicPr>
            <a:picLocks noChangeAspect="1"/>
          </p:cNvPicPr>
          <p:nvPr/>
        </p:nvPicPr>
        <p:blipFill>
          <a:blip r:embed="rId4"/>
          <a:stretch>
            <a:fillRect/>
          </a:stretch>
        </p:blipFill>
        <p:spPr>
          <a:xfrm>
            <a:off x="5337744" y="3223242"/>
            <a:ext cx="1516511" cy="411516"/>
          </a:xfrm>
          <a:prstGeom prst="rect">
            <a:avLst/>
          </a:prstGeom>
        </p:spPr>
      </p:pic>
      <p:pic>
        <p:nvPicPr>
          <p:cNvPr id="13" name="图片 12">
            <a:extLst>
              <a:ext uri="{FF2B5EF4-FFF2-40B4-BE49-F238E27FC236}">
                <a16:creationId xmlns:a16="http://schemas.microsoft.com/office/drawing/2014/main" id="{48D4DF9B-36F7-6DD5-F8A2-7AFE32CC1D6F}"/>
              </a:ext>
            </a:extLst>
          </p:cNvPr>
          <p:cNvPicPr>
            <a:picLocks noChangeAspect="1"/>
          </p:cNvPicPr>
          <p:nvPr/>
        </p:nvPicPr>
        <p:blipFill>
          <a:blip r:embed="rId5"/>
          <a:stretch>
            <a:fillRect/>
          </a:stretch>
        </p:blipFill>
        <p:spPr>
          <a:xfrm>
            <a:off x="4312764" y="4089966"/>
            <a:ext cx="3566469" cy="571550"/>
          </a:xfrm>
          <a:prstGeom prst="rect">
            <a:avLst/>
          </a:prstGeom>
        </p:spPr>
      </p:pic>
    </p:spTree>
    <p:extLst>
      <p:ext uri="{BB962C8B-B14F-4D97-AF65-F5344CB8AC3E}">
        <p14:creationId xmlns:p14="http://schemas.microsoft.com/office/powerpoint/2010/main" val="225603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线性介质求解问题例题</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各方向对称的问题</a:t>
            </a:r>
          </a:p>
        </p:txBody>
      </p:sp>
      <p:sp>
        <p:nvSpPr>
          <p:cNvPr id="4" name="Rectangle 3">
            <a:extLst>
              <a:ext uri="{FF2B5EF4-FFF2-40B4-BE49-F238E27FC236}">
                <a16:creationId xmlns:a16="http://schemas.microsoft.com/office/drawing/2014/main" id="{5AEF0879-C9D2-AF4D-B71E-7F130218CE52}"/>
              </a:ext>
            </a:extLst>
          </p:cNvPr>
          <p:cNvSpPr txBox="1">
            <a:spLocks noChangeArrowheads="1"/>
          </p:cNvSpPr>
          <p:nvPr/>
        </p:nvSpPr>
        <p:spPr>
          <a:xfrm>
            <a:off x="914399" y="2371725"/>
            <a:ext cx="10601325" cy="2152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球形电容器内外半径分别为</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其间充以相对介电常数为</a:t>
            </a:r>
            <a:r>
              <a:rPr lang="zh-CN" altLang="en-US"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1</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en-US"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2</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的均匀介质，两介质界面半径为</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。求：</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）容器的电容；</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）若内外两层电介质的</a:t>
            </a:r>
            <a:r>
              <a:rPr lang="zh-CN" altLang="en-US"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击穿场强</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分别为</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&lt; E</a:t>
            </a:r>
            <a:r>
              <a:rPr lang="en-US" altLang="zh-CN"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，为合理使用材料，最好使两种介质内的电场强度</a:t>
            </a:r>
            <a:r>
              <a:rPr lang="zh-CN" altLang="en-US"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同时达到其击穿值</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，求此时</a:t>
            </a:r>
            <a:r>
              <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的大小</a:t>
            </a:r>
            <a:r>
              <a:rPr lang="zh-CN" altLang="en-US"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5" name="Object 4">
            <a:extLst>
              <a:ext uri="{FF2B5EF4-FFF2-40B4-BE49-F238E27FC236}">
                <a16:creationId xmlns:a16="http://schemas.microsoft.com/office/drawing/2014/main" id="{59BADE87-26F2-896A-EE14-0F428F9AD88D}"/>
              </a:ext>
            </a:extLst>
          </p:cNvPr>
          <p:cNvGraphicFramePr>
            <a:graphicFrameLocks noChangeAspect="1"/>
          </p:cNvGraphicFramePr>
          <p:nvPr>
            <p:extLst>
              <p:ext uri="{D42A27DB-BD31-4B8C-83A1-F6EECF244321}">
                <p14:modId xmlns:p14="http://schemas.microsoft.com/office/powerpoint/2010/main" val="3644698113"/>
              </p:ext>
            </p:extLst>
          </p:nvPr>
        </p:nvGraphicFramePr>
        <p:xfrm>
          <a:off x="4724400" y="4132263"/>
          <a:ext cx="2743200" cy="2590800"/>
        </p:xfrm>
        <a:graphic>
          <a:graphicData uri="http://schemas.openxmlformats.org/presentationml/2006/ole">
            <mc:AlternateContent xmlns:mc="http://schemas.openxmlformats.org/markup-compatibility/2006">
              <mc:Choice xmlns:v="urn:schemas-microsoft-com:vml" Requires="v">
                <p:oleObj name="位图图像" r:id="rId2" imgW="1809524" imgH="1704762" progId="Paint.Picture">
                  <p:embed/>
                </p:oleObj>
              </mc:Choice>
              <mc:Fallback>
                <p:oleObj name="位图图像" r:id="rId2" imgW="1809524" imgH="1704762" progId="Paint.Picture">
                  <p:embed/>
                  <p:pic>
                    <p:nvPicPr>
                      <p:cNvPr id="28676" name="Object 4">
                        <a:extLst>
                          <a:ext uri="{FF2B5EF4-FFF2-40B4-BE49-F238E27FC236}">
                            <a16:creationId xmlns:a16="http://schemas.microsoft.com/office/drawing/2014/main" id="{9CDFF818-BD54-36C8-6E3D-5C727330C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132263"/>
                        <a:ext cx="2743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096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FB795B08-7A7C-EADC-815B-8F446FD11CED}"/>
              </a:ext>
            </a:extLst>
          </p:cNvPr>
          <p:cNvSpPr>
            <a:spLocks noGrp="1" noChangeArrowheads="1"/>
          </p:cNvSpPr>
          <p:nvPr>
            <p:ph type="body" idx="1"/>
          </p:nvPr>
        </p:nvSpPr>
        <p:spPr>
          <a:xfrm>
            <a:off x="1752600" y="4191000"/>
            <a:ext cx="8718550" cy="2133600"/>
          </a:xfrm>
        </p:spPr>
        <p:txBody>
          <a:bodyPr/>
          <a:lstStyle/>
          <a:p>
            <a:pPr eaLnBrk="1" hangingPunct="1"/>
            <a:r>
              <a:rPr lang="zh-CN" altLang="en-US" b="1">
                <a:latin typeface="Times New Roman" panose="02020603050405020304" pitchFamily="18" charset="0"/>
                <a:ea typeface="黑体" panose="02010609060101010101" pitchFamily="49" charset="-122"/>
                <a:cs typeface="Times New Roman" panose="02020603050405020304" pitchFamily="18" charset="0"/>
              </a:rPr>
              <a:t>求 </a:t>
            </a:r>
            <a:r>
              <a:rPr lang="en-US" altLang="zh-CN" b="1">
                <a:latin typeface="Times New Roman" panose="02020603050405020304" pitchFamily="18" charset="0"/>
                <a:ea typeface="黑体" panose="02010609060101010101" pitchFamily="49" charset="-122"/>
                <a:cs typeface="Times New Roman" panose="02020603050405020304" pitchFamily="18" charset="0"/>
              </a:rPr>
              <a:t>R</a:t>
            </a:r>
            <a:r>
              <a:rPr lang="zh-CN" altLang="en-US" b="1">
                <a:latin typeface="Times New Roman" panose="02020603050405020304" pitchFamily="18" charset="0"/>
                <a:ea typeface="黑体" panose="02010609060101010101" pitchFamily="49" charset="-122"/>
                <a:cs typeface="Times New Roman" panose="02020603050405020304" pitchFamily="18" charset="0"/>
              </a:rPr>
              <a:t>：要求两种介质内的电场强度</a:t>
            </a:r>
            <a:r>
              <a:rPr lang="zh-CN" altLang="en-US"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同时达到</a:t>
            </a:r>
            <a:r>
              <a:rPr lang="zh-CN" altLang="en-US" b="1">
                <a:latin typeface="Times New Roman" panose="02020603050405020304" pitchFamily="18" charset="0"/>
                <a:ea typeface="黑体" panose="02010609060101010101" pitchFamily="49" charset="-122"/>
                <a:cs typeface="Times New Roman" panose="02020603050405020304" pitchFamily="18" charset="0"/>
              </a:rPr>
              <a:t>其击穿值，且</a:t>
            </a:r>
            <a:r>
              <a:rPr lang="en-US" altLang="zh-CN" b="1">
                <a:latin typeface="Times New Roman" panose="02020603050405020304" pitchFamily="18" charset="0"/>
                <a:ea typeface="黑体" panose="02010609060101010101" pitchFamily="49" charset="-122"/>
                <a:cs typeface="Times New Roman" panose="02020603050405020304" pitchFamily="18" charset="0"/>
              </a:rPr>
              <a:t>E</a:t>
            </a:r>
            <a:r>
              <a:rPr lang="en-US" altLang="zh-CN" b="1" baseline="-30000">
                <a:latin typeface="Times New Roman" panose="02020603050405020304" pitchFamily="18" charset="0"/>
                <a:ea typeface="黑体" panose="02010609060101010101" pitchFamily="49" charset="-122"/>
                <a:cs typeface="Times New Roman" panose="02020603050405020304" pitchFamily="18" charset="0"/>
              </a:rPr>
              <a:t>1</a:t>
            </a:r>
            <a:r>
              <a:rPr lang="en-US" altLang="zh-CN" b="1">
                <a:latin typeface="Times New Roman" panose="02020603050405020304" pitchFamily="18" charset="0"/>
                <a:ea typeface="黑体" panose="02010609060101010101" pitchFamily="49" charset="-122"/>
                <a:cs typeface="Times New Roman" panose="02020603050405020304" pitchFamily="18" charset="0"/>
              </a:rPr>
              <a:t>&lt; E</a:t>
            </a:r>
            <a:r>
              <a:rPr lang="en-US" altLang="zh-CN" b="1" baseline="-30000">
                <a:latin typeface="Times New Roman" panose="02020603050405020304" pitchFamily="18" charset="0"/>
                <a:ea typeface="黑体" panose="02010609060101010101" pitchFamily="49" charset="-122"/>
                <a:cs typeface="Times New Roman" panose="02020603050405020304" pitchFamily="18" charset="0"/>
              </a:rPr>
              <a:t>2</a:t>
            </a:r>
            <a:r>
              <a:rPr lang="zh-CN" altLang="en-US" b="1">
                <a:latin typeface="Times New Roman" panose="02020603050405020304" pitchFamily="18" charset="0"/>
                <a:ea typeface="黑体" panose="02010609060101010101" pitchFamily="49" charset="-122"/>
                <a:cs typeface="Times New Roman" panose="02020603050405020304" pitchFamily="18" charset="0"/>
              </a:rPr>
              <a:t>；由于</a:t>
            </a:r>
            <a:r>
              <a:rPr lang="en-US" altLang="zh-CN"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越小</a:t>
            </a:r>
            <a:r>
              <a:rPr lang="en-US" altLang="zh-CN"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越大</a:t>
            </a:r>
            <a:r>
              <a:rPr lang="zh-CN" altLang="en-US" b="1">
                <a:latin typeface="Times New Roman" panose="02020603050405020304" pitchFamily="18" charset="0"/>
                <a:ea typeface="黑体" panose="02010609060101010101" pitchFamily="49" charset="-122"/>
                <a:cs typeface="Times New Roman" panose="02020603050405020304" pitchFamily="18" charset="0"/>
              </a:rPr>
              <a:t>，所以</a:t>
            </a:r>
            <a:r>
              <a:rPr lang="zh-CN" altLang="en-US"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内层最先达到击穿值</a:t>
            </a:r>
            <a:r>
              <a:rPr lang="zh-CN" altLang="en-US" b="1">
                <a:latin typeface="Times New Roman" panose="02020603050405020304" pitchFamily="18" charset="0"/>
                <a:ea typeface="黑体" panose="02010609060101010101" pitchFamily="49" charset="-122"/>
                <a:cs typeface="Times New Roman" panose="02020603050405020304" pitchFamily="18" charset="0"/>
              </a:rPr>
              <a:t>，只要取</a:t>
            </a:r>
            <a:r>
              <a:rPr lang="en-US" altLang="zh-CN" b="1" i="1">
                <a:latin typeface="Times New Roman" panose="02020603050405020304" pitchFamily="18" charset="0"/>
                <a:ea typeface="黑体" panose="02010609060101010101" pitchFamily="49" charset="-122"/>
                <a:cs typeface="Times New Roman" panose="02020603050405020304" pitchFamily="18" charset="0"/>
              </a:rPr>
              <a:t>r</a:t>
            </a:r>
            <a:r>
              <a:rPr lang="en-US" altLang="zh-CN" b="1">
                <a:latin typeface="Times New Roman" panose="02020603050405020304" pitchFamily="18" charset="0"/>
                <a:ea typeface="黑体" panose="02010609060101010101" pitchFamily="49" charset="-122"/>
                <a:cs typeface="Times New Roman" panose="02020603050405020304" pitchFamily="18" charset="0"/>
              </a:rPr>
              <a:t>=</a:t>
            </a:r>
            <a:r>
              <a:rPr lang="en-US" altLang="zh-CN" b="1" i="1">
                <a:latin typeface="Times New Roman" panose="02020603050405020304" pitchFamily="18" charset="0"/>
                <a:ea typeface="黑体" panose="02010609060101010101" pitchFamily="49" charset="-122"/>
                <a:cs typeface="Times New Roman" panose="02020603050405020304" pitchFamily="18" charset="0"/>
              </a:rPr>
              <a:t>R</a:t>
            </a:r>
            <a:r>
              <a:rPr lang="en-US" altLang="zh-CN" b="1" baseline="-25000">
                <a:latin typeface="Times New Roman" panose="02020603050405020304" pitchFamily="18" charset="0"/>
                <a:ea typeface="黑体" panose="02010609060101010101" pitchFamily="49" charset="-122"/>
                <a:cs typeface="Times New Roman" panose="02020603050405020304" pitchFamily="18" charset="0"/>
              </a:rPr>
              <a:t>1</a:t>
            </a:r>
            <a:r>
              <a:rPr lang="zh-CN" altLang="en-US" b="1">
                <a:latin typeface="Times New Roman" panose="02020603050405020304" pitchFamily="18" charset="0"/>
                <a:ea typeface="黑体" panose="02010609060101010101" pitchFamily="49" charset="-122"/>
                <a:cs typeface="Times New Roman" panose="02020603050405020304" pitchFamily="18" charset="0"/>
              </a:rPr>
              <a:t>处的场强为该层介质的击穿场强</a:t>
            </a:r>
            <a:r>
              <a:rPr lang="en-US" altLang="zh-CN" b="1">
                <a:latin typeface="Times New Roman" panose="02020603050405020304" pitchFamily="18" charset="0"/>
                <a:ea typeface="黑体" panose="02010609060101010101" pitchFamily="49" charset="-122"/>
                <a:cs typeface="Times New Roman" panose="02020603050405020304" pitchFamily="18" charset="0"/>
              </a:rPr>
              <a:t>E</a:t>
            </a:r>
            <a:r>
              <a:rPr lang="en-US" altLang="zh-CN" b="1" baseline="-30000">
                <a:latin typeface="Times New Roman" panose="02020603050405020304" pitchFamily="18" charset="0"/>
                <a:ea typeface="黑体" panose="02010609060101010101" pitchFamily="49" charset="-122"/>
                <a:cs typeface="Times New Roman" panose="02020603050405020304" pitchFamily="18" charset="0"/>
              </a:rPr>
              <a:t>1</a:t>
            </a:r>
            <a:r>
              <a:rPr lang="en-US" altLang="zh-CN" b="1">
                <a:latin typeface="Times New Roman" panose="02020603050405020304" pitchFamily="18" charset="0"/>
                <a:ea typeface="黑体" panose="02010609060101010101" pitchFamily="49" charset="-122"/>
                <a:cs typeface="Times New Roman" panose="02020603050405020304" pitchFamily="18" charset="0"/>
              </a:rPr>
              <a:t>,</a:t>
            </a:r>
            <a:r>
              <a:rPr lang="zh-CN" altLang="en-US" b="1">
                <a:latin typeface="Times New Roman" panose="02020603050405020304" pitchFamily="18" charset="0"/>
                <a:ea typeface="黑体" panose="02010609060101010101" pitchFamily="49" charset="-122"/>
                <a:cs typeface="Times New Roman" panose="02020603050405020304" pitchFamily="18" charset="0"/>
              </a:rPr>
              <a:t>则可以确定加在电容器两极的最大电量</a:t>
            </a:r>
            <a:r>
              <a:rPr lang="en-US" altLang="zh-CN"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b="1" baseline="-25000">
                <a:latin typeface="Times New Roman" panose="02020603050405020304" pitchFamily="18" charset="0"/>
                <a:ea typeface="黑体" panose="02010609060101010101" pitchFamily="49" charset="-122"/>
                <a:cs typeface="Times New Roman" panose="02020603050405020304" pitchFamily="18" charset="0"/>
              </a:rPr>
              <a:t>0</a:t>
            </a:r>
            <a:r>
              <a:rPr lang="en-US" altLang="zh-CN" b="1">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29700" name="Object 4">
            <a:extLst>
              <a:ext uri="{FF2B5EF4-FFF2-40B4-BE49-F238E27FC236}">
                <a16:creationId xmlns:a16="http://schemas.microsoft.com/office/drawing/2014/main" id="{7FDDBBDF-97A8-5813-6109-FED3F8ACFA1E}"/>
              </a:ext>
            </a:extLst>
          </p:cNvPr>
          <p:cNvGraphicFramePr>
            <a:graphicFrameLocks noChangeAspect="1"/>
          </p:cNvGraphicFramePr>
          <p:nvPr/>
        </p:nvGraphicFramePr>
        <p:xfrm>
          <a:off x="7924800" y="228600"/>
          <a:ext cx="2743200" cy="2590800"/>
        </p:xfrm>
        <a:graphic>
          <a:graphicData uri="http://schemas.openxmlformats.org/presentationml/2006/ole">
            <mc:AlternateContent xmlns:mc="http://schemas.openxmlformats.org/markup-compatibility/2006">
              <mc:Choice xmlns:v="urn:schemas-microsoft-com:vml" Requires="v">
                <p:oleObj name="位图图像" r:id="rId2" imgW="1809524" imgH="1704762" progId="Paint.Picture">
                  <p:embed/>
                </p:oleObj>
              </mc:Choice>
              <mc:Fallback>
                <p:oleObj name="位图图像" r:id="rId2" imgW="1809524" imgH="1704762" progId="Paint.Picture">
                  <p:embed/>
                  <p:pic>
                    <p:nvPicPr>
                      <p:cNvPr id="29700" name="Object 4">
                        <a:extLst>
                          <a:ext uri="{FF2B5EF4-FFF2-40B4-BE49-F238E27FC236}">
                            <a16:creationId xmlns:a16="http://schemas.microsoft.com/office/drawing/2014/main" id="{7FDDBBDF-97A8-5813-6109-FED3F8ACF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28600"/>
                        <a:ext cx="2743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2" name="Rectangle 6">
            <a:extLst>
              <a:ext uri="{FF2B5EF4-FFF2-40B4-BE49-F238E27FC236}">
                <a16:creationId xmlns:a16="http://schemas.microsoft.com/office/drawing/2014/main" id="{96BD5E59-AF60-1BAA-5A7A-2D0CE4F076EF}"/>
              </a:ext>
            </a:extLst>
          </p:cNvPr>
          <p:cNvSpPr>
            <a:spLocks noChangeArrowheads="1"/>
          </p:cNvSpPr>
          <p:nvPr/>
        </p:nvSpPr>
        <p:spPr bwMode="auto">
          <a:xfrm>
            <a:off x="3876675" y="25479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29701" name="Object 5">
            <a:extLst>
              <a:ext uri="{FF2B5EF4-FFF2-40B4-BE49-F238E27FC236}">
                <a16:creationId xmlns:a16="http://schemas.microsoft.com/office/drawing/2014/main" id="{6A9C3539-3405-11AE-F366-B7C1844C7315}"/>
              </a:ext>
            </a:extLst>
          </p:cNvPr>
          <p:cNvGraphicFramePr>
            <a:graphicFrameLocks noChangeAspect="1"/>
          </p:cNvGraphicFramePr>
          <p:nvPr/>
        </p:nvGraphicFramePr>
        <p:xfrm>
          <a:off x="2209801" y="304800"/>
          <a:ext cx="5561013" cy="2755900"/>
        </p:xfrm>
        <a:graphic>
          <a:graphicData uri="http://schemas.openxmlformats.org/presentationml/2006/ole">
            <mc:AlternateContent xmlns:mc="http://schemas.openxmlformats.org/markup-compatibility/2006">
              <mc:Choice xmlns:v="urn:schemas-microsoft-com:vml" Requires="v">
                <p:oleObj name="Equation" r:id="rId4" imgW="2768400" imgH="1371600" progId="Equation.3">
                  <p:embed/>
                </p:oleObj>
              </mc:Choice>
              <mc:Fallback>
                <p:oleObj name="Equation" r:id="rId4" imgW="2768400" imgH="1371600" progId="Equation.3">
                  <p:embed/>
                  <p:pic>
                    <p:nvPicPr>
                      <p:cNvPr id="29701" name="Object 5">
                        <a:extLst>
                          <a:ext uri="{FF2B5EF4-FFF2-40B4-BE49-F238E27FC236}">
                            <a16:creationId xmlns:a16="http://schemas.microsoft.com/office/drawing/2014/main" id="{6A9C3539-3405-11AE-F366-B7C1844C7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1" y="304800"/>
                        <a:ext cx="5561013" cy="2755900"/>
                      </a:xfrm>
                      <a:prstGeom prst="rect">
                        <a:avLst/>
                      </a:prstGeom>
                      <a:solidFill>
                        <a:srgbClr val="FFFF99"/>
                      </a:solidFill>
                    </p:spPr>
                  </p:pic>
                </p:oleObj>
              </mc:Fallback>
            </mc:AlternateContent>
          </a:graphicData>
        </a:graphic>
      </p:graphicFrame>
      <p:sp>
        <p:nvSpPr>
          <p:cNvPr id="11273" name="Rectangle 8">
            <a:extLst>
              <a:ext uri="{FF2B5EF4-FFF2-40B4-BE49-F238E27FC236}">
                <a16:creationId xmlns:a16="http://schemas.microsoft.com/office/drawing/2014/main" id="{E4F695D3-7C9E-DBDD-6F11-0A8A7F9B09AB}"/>
              </a:ext>
            </a:extLst>
          </p:cNvPr>
          <p:cNvSpPr>
            <a:spLocks noChangeArrowheads="1"/>
          </p:cNvSpPr>
          <p:nvPr/>
        </p:nvSpPr>
        <p:spPr bwMode="auto">
          <a:xfrm>
            <a:off x="4114800" y="31146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29703" name="Object 7">
            <a:extLst>
              <a:ext uri="{FF2B5EF4-FFF2-40B4-BE49-F238E27FC236}">
                <a16:creationId xmlns:a16="http://schemas.microsoft.com/office/drawing/2014/main" id="{4B7D0096-C9A7-50B8-8E6E-4B4234B098CB}"/>
              </a:ext>
            </a:extLst>
          </p:cNvPr>
          <p:cNvGraphicFramePr>
            <a:graphicFrameLocks noChangeAspect="1"/>
          </p:cNvGraphicFramePr>
          <p:nvPr/>
        </p:nvGraphicFramePr>
        <p:xfrm>
          <a:off x="2438400" y="3124201"/>
          <a:ext cx="5602288" cy="955675"/>
        </p:xfrm>
        <a:graphic>
          <a:graphicData uri="http://schemas.openxmlformats.org/presentationml/2006/ole">
            <mc:AlternateContent xmlns:mc="http://schemas.openxmlformats.org/markup-compatibility/2006">
              <mc:Choice xmlns:v="urn:schemas-microsoft-com:vml" Requires="v">
                <p:oleObj name="Equation" r:id="rId6" imgW="2552400" imgH="431640" progId="Equation.3">
                  <p:embed/>
                </p:oleObj>
              </mc:Choice>
              <mc:Fallback>
                <p:oleObj name="Equation" r:id="rId6" imgW="2552400" imgH="431640" progId="Equation.3">
                  <p:embed/>
                  <p:pic>
                    <p:nvPicPr>
                      <p:cNvPr id="29703" name="Object 7">
                        <a:extLst>
                          <a:ext uri="{FF2B5EF4-FFF2-40B4-BE49-F238E27FC236}">
                            <a16:creationId xmlns:a16="http://schemas.microsoft.com/office/drawing/2014/main" id="{4B7D0096-C9A7-50B8-8E6E-4B4234B098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124201"/>
                        <a:ext cx="5602288" cy="955675"/>
                      </a:xfrm>
                      <a:prstGeom prst="rect">
                        <a:avLst/>
                      </a:prstGeom>
                      <a:solidFill>
                        <a:srgbClr val="FFCC99"/>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7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9701"/>
                                        </p:tgtEl>
                                        <p:attrNameLst>
                                          <p:attrName>style.visibility</p:attrName>
                                        </p:attrNameLst>
                                      </p:cBhvr>
                                      <p:to>
                                        <p:strVal val="visible"/>
                                      </p:to>
                                    </p:set>
                                    <p:animEffect transition="in" filter="dissolve">
                                      <p:cBhvr>
                                        <p:cTn id="11" dur="500"/>
                                        <p:tgtEl>
                                          <p:spTgt spid="2970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9703"/>
                                        </p:tgtEl>
                                        <p:attrNameLst>
                                          <p:attrName>style.visibility</p:attrName>
                                        </p:attrNameLst>
                                      </p:cBhvr>
                                      <p:to>
                                        <p:strVal val="visible"/>
                                      </p:to>
                                    </p:set>
                                    <p:animEffect transition="in" filter="dissolve">
                                      <p:cBhvr>
                                        <p:cTn id="16" dur="500"/>
                                        <p:tgtEl>
                                          <p:spTgt spid="297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21" dur="500"/>
                                        <p:tgtEl>
                                          <p:spTgt spid="296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bldLvl="5"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自由电荷与束缚电荷</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solidFill>
                  <a:srgbClr val="333333"/>
                </a:solidFill>
                <a:latin typeface="PingFang SC"/>
                <a:ea typeface="宋体" panose="02010600030101010101" pitchFamily="2" charset="-122"/>
              </a:rPr>
              <a:t>自由电荷是可以自由移动的电荷。即受到电场作用就会产生运动。</a:t>
            </a:r>
            <a:endParaRPr lang="en-US" altLang="zh-CN" dirty="0">
              <a:solidFill>
                <a:srgbClr val="333333"/>
              </a:solidFill>
              <a:latin typeface="PingFang SC"/>
              <a:ea typeface="宋体" panose="02010600030101010101" pitchFamily="2" charset="-122"/>
            </a:endParaRPr>
          </a:p>
          <a:p>
            <a:endParaRPr lang="en-US" altLang="zh-CN" dirty="0">
              <a:solidFill>
                <a:srgbClr val="333333"/>
              </a:solidFill>
              <a:latin typeface="PingFang SC"/>
              <a:ea typeface="宋体" panose="02010600030101010101" pitchFamily="2" charset="-122"/>
            </a:endParaRPr>
          </a:p>
          <a:p>
            <a:endParaRPr lang="en-US" altLang="zh-CN" dirty="0">
              <a:solidFill>
                <a:srgbClr val="333333"/>
              </a:solidFill>
              <a:latin typeface="PingFang SC"/>
              <a:ea typeface="宋体" panose="02010600030101010101" pitchFamily="2" charset="-122"/>
            </a:endParaRPr>
          </a:p>
          <a:p>
            <a:r>
              <a:rPr lang="zh-CN" altLang="en-US" dirty="0">
                <a:solidFill>
                  <a:srgbClr val="333333"/>
                </a:solidFill>
                <a:latin typeface="PingFang SC"/>
                <a:ea typeface="宋体" panose="02010600030101010101" pitchFamily="2" charset="-122"/>
              </a:rPr>
              <a:t>束缚电荷是电介质中在电场力作用下只能在原子或分子范围内做微小位移的正负电荷。</a:t>
            </a:r>
          </a:p>
        </p:txBody>
      </p:sp>
    </p:spTree>
    <p:extLst>
      <p:ext uri="{BB962C8B-B14F-4D97-AF65-F5344CB8AC3E}">
        <p14:creationId xmlns:p14="http://schemas.microsoft.com/office/powerpoint/2010/main" val="351638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69D684ED-842F-A0E5-DB03-87143C44E924}"/>
              </a:ext>
            </a:extLst>
          </p:cNvPr>
          <p:cNvSpPr>
            <a:spLocks noGrp="1" noChangeArrowheads="1"/>
          </p:cNvSpPr>
          <p:nvPr>
            <p:ph type="body" idx="1"/>
          </p:nvPr>
        </p:nvSpPr>
        <p:spPr>
          <a:xfrm>
            <a:off x="1752600" y="1676400"/>
            <a:ext cx="8110538" cy="1219200"/>
          </a:xfrm>
        </p:spPr>
        <p:txBody>
          <a:bodyPr/>
          <a:lstStyle/>
          <a:p>
            <a:pPr eaLnBrk="1" hangingPunct="1"/>
            <a:r>
              <a:rPr lang="zh-CN" altLang="en-US" b="1">
                <a:latin typeface="Times New Roman" panose="02020603050405020304" pitchFamily="18" charset="0"/>
                <a:ea typeface="黑体" panose="02010609060101010101" pitchFamily="49" charset="-122"/>
                <a:cs typeface="Times New Roman" panose="02020603050405020304" pitchFamily="18" charset="0"/>
              </a:rPr>
              <a:t>对于外层介质，当</a:t>
            </a:r>
            <a:r>
              <a:rPr lang="en-US" altLang="zh-CN" b="1" i="1">
                <a:latin typeface="Times New Roman" panose="02020603050405020304" pitchFamily="18" charset="0"/>
                <a:ea typeface="黑体" panose="02010609060101010101" pitchFamily="49" charset="-122"/>
                <a:cs typeface="Times New Roman" panose="02020603050405020304" pitchFamily="18" charset="0"/>
              </a:rPr>
              <a:t>r=R</a:t>
            </a:r>
            <a:r>
              <a:rPr lang="zh-CN" altLang="en-US" b="1">
                <a:latin typeface="Times New Roman" panose="02020603050405020304" pitchFamily="18" charset="0"/>
                <a:ea typeface="黑体" panose="02010609060101010101" pitchFamily="49" charset="-122"/>
                <a:cs typeface="Times New Roman" panose="02020603050405020304" pitchFamily="18" charset="0"/>
              </a:rPr>
              <a:t>处场强达到</a:t>
            </a:r>
            <a:r>
              <a:rPr lang="en-US" altLang="zh-CN" b="1">
                <a:latin typeface="Times New Roman" panose="02020603050405020304" pitchFamily="18" charset="0"/>
                <a:ea typeface="黑体" panose="02010609060101010101" pitchFamily="49" charset="-122"/>
                <a:cs typeface="Times New Roman" panose="02020603050405020304" pitchFamily="18" charset="0"/>
              </a:rPr>
              <a:t>E</a:t>
            </a:r>
            <a:r>
              <a:rPr lang="en-US" altLang="zh-CN" b="1" baseline="-30000">
                <a:latin typeface="Times New Roman" panose="02020603050405020304" pitchFamily="18" charset="0"/>
                <a:ea typeface="黑体" panose="02010609060101010101" pitchFamily="49" charset="-122"/>
                <a:cs typeface="Times New Roman" panose="02020603050405020304" pitchFamily="18" charset="0"/>
              </a:rPr>
              <a:t>2</a:t>
            </a:r>
            <a:r>
              <a:rPr lang="zh-CN" altLang="en-US" b="1">
                <a:latin typeface="Times New Roman" panose="02020603050405020304" pitchFamily="18" charset="0"/>
                <a:ea typeface="黑体" panose="02010609060101010101" pitchFamily="49" charset="-122"/>
                <a:cs typeface="Times New Roman" panose="02020603050405020304" pitchFamily="18" charset="0"/>
              </a:rPr>
              <a:t>，则击穿 </a:t>
            </a:r>
          </a:p>
        </p:txBody>
      </p:sp>
      <p:sp>
        <p:nvSpPr>
          <p:cNvPr id="12297" name="Rectangle 5">
            <a:extLst>
              <a:ext uri="{FF2B5EF4-FFF2-40B4-BE49-F238E27FC236}">
                <a16:creationId xmlns:a16="http://schemas.microsoft.com/office/drawing/2014/main" id="{F26AC4F6-AD2B-C598-33FE-4F3ACC6AE5BA}"/>
              </a:ext>
            </a:extLst>
          </p:cNvPr>
          <p:cNvSpPr>
            <a:spLocks noChangeArrowheads="1"/>
          </p:cNvSpPr>
          <p:nvPr/>
        </p:nvSpPr>
        <p:spPr bwMode="auto">
          <a:xfrm>
            <a:off x="4100513" y="31432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31748" name="Object 4">
            <a:extLst>
              <a:ext uri="{FF2B5EF4-FFF2-40B4-BE49-F238E27FC236}">
                <a16:creationId xmlns:a16="http://schemas.microsoft.com/office/drawing/2014/main" id="{7F1FA4D5-08A8-92CD-0940-5B9CA232E6D8}"/>
              </a:ext>
            </a:extLst>
          </p:cNvPr>
          <p:cNvGraphicFramePr>
            <a:graphicFrameLocks noChangeAspect="1"/>
          </p:cNvGraphicFramePr>
          <p:nvPr/>
        </p:nvGraphicFramePr>
        <p:xfrm>
          <a:off x="2528888" y="381001"/>
          <a:ext cx="6508750" cy="987425"/>
        </p:xfrm>
        <a:graphic>
          <a:graphicData uri="http://schemas.openxmlformats.org/presentationml/2006/ole">
            <mc:AlternateContent xmlns:mc="http://schemas.openxmlformats.org/markup-compatibility/2006">
              <mc:Choice xmlns:v="urn:schemas-microsoft-com:vml" Requires="v">
                <p:oleObj name="Equation" r:id="rId2" imgW="2857320" imgH="431640" progId="Equation.3">
                  <p:embed/>
                </p:oleObj>
              </mc:Choice>
              <mc:Fallback>
                <p:oleObj name="Equation" r:id="rId2" imgW="2857320" imgH="431640" progId="Equation.3">
                  <p:embed/>
                  <p:pic>
                    <p:nvPicPr>
                      <p:cNvPr id="31748" name="Object 4">
                        <a:extLst>
                          <a:ext uri="{FF2B5EF4-FFF2-40B4-BE49-F238E27FC236}">
                            <a16:creationId xmlns:a16="http://schemas.microsoft.com/office/drawing/2014/main" id="{7F1FA4D5-08A8-92CD-0940-5B9CA232E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88" y="381001"/>
                        <a:ext cx="6508750" cy="987425"/>
                      </a:xfrm>
                      <a:prstGeom prst="rect">
                        <a:avLst/>
                      </a:prstGeom>
                      <a:solidFill>
                        <a:srgbClr val="FFFF99"/>
                      </a:solidFill>
                    </p:spPr>
                  </p:pic>
                </p:oleObj>
              </mc:Fallback>
            </mc:AlternateContent>
          </a:graphicData>
        </a:graphic>
      </p:graphicFrame>
      <p:sp>
        <p:nvSpPr>
          <p:cNvPr id="12298" name="Rectangle 7">
            <a:extLst>
              <a:ext uri="{FF2B5EF4-FFF2-40B4-BE49-F238E27FC236}">
                <a16:creationId xmlns:a16="http://schemas.microsoft.com/office/drawing/2014/main" id="{9A4C385B-BB14-3679-8849-9203F4A8159B}"/>
              </a:ext>
            </a:extLst>
          </p:cNvPr>
          <p:cNvSpPr>
            <a:spLocks noChangeArrowheads="1"/>
          </p:cNvSpPr>
          <p:nvPr/>
        </p:nvSpPr>
        <p:spPr bwMode="auto">
          <a:xfrm>
            <a:off x="4443413" y="31337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31750" name="Object 6">
            <a:extLst>
              <a:ext uri="{FF2B5EF4-FFF2-40B4-BE49-F238E27FC236}">
                <a16:creationId xmlns:a16="http://schemas.microsoft.com/office/drawing/2014/main" id="{B43CAB99-B085-BCB5-99CD-30444BFB8865}"/>
              </a:ext>
            </a:extLst>
          </p:cNvPr>
          <p:cNvGraphicFramePr>
            <a:graphicFrameLocks noChangeAspect="1"/>
          </p:cNvGraphicFramePr>
          <p:nvPr/>
        </p:nvGraphicFramePr>
        <p:xfrm>
          <a:off x="2574926" y="2895600"/>
          <a:ext cx="3852863" cy="1119188"/>
        </p:xfrm>
        <a:graphic>
          <a:graphicData uri="http://schemas.openxmlformats.org/presentationml/2006/ole">
            <mc:AlternateContent xmlns:mc="http://schemas.openxmlformats.org/markup-compatibility/2006">
              <mc:Choice xmlns:v="urn:schemas-microsoft-com:vml" Requires="v">
                <p:oleObj name="公式" r:id="rId4" imgW="1498320" imgH="431640" progId="Equation.3">
                  <p:embed/>
                </p:oleObj>
              </mc:Choice>
              <mc:Fallback>
                <p:oleObj name="公式" r:id="rId4" imgW="1498320" imgH="431640" progId="Equation.3">
                  <p:embed/>
                  <p:pic>
                    <p:nvPicPr>
                      <p:cNvPr id="31750" name="Object 6">
                        <a:extLst>
                          <a:ext uri="{FF2B5EF4-FFF2-40B4-BE49-F238E27FC236}">
                            <a16:creationId xmlns:a16="http://schemas.microsoft.com/office/drawing/2014/main" id="{B43CAB99-B085-BCB5-99CD-30444BFB8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926" y="2895600"/>
                        <a:ext cx="3852863" cy="1119188"/>
                      </a:xfrm>
                      <a:prstGeom prst="rect">
                        <a:avLst/>
                      </a:prstGeom>
                      <a:solidFill>
                        <a:srgbClr val="CCFFFF"/>
                      </a:solidFill>
                    </p:spPr>
                  </p:pic>
                </p:oleObj>
              </mc:Fallback>
            </mc:AlternateContent>
          </a:graphicData>
        </a:graphic>
      </p:graphicFrame>
      <p:graphicFrame>
        <p:nvGraphicFramePr>
          <p:cNvPr id="31752" name="Object 8">
            <a:extLst>
              <a:ext uri="{FF2B5EF4-FFF2-40B4-BE49-F238E27FC236}">
                <a16:creationId xmlns:a16="http://schemas.microsoft.com/office/drawing/2014/main" id="{8BC908EF-0A41-F86B-EF00-E32048E83B2F}"/>
              </a:ext>
            </a:extLst>
          </p:cNvPr>
          <p:cNvGraphicFramePr>
            <a:graphicFrameLocks noChangeAspect="1"/>
          </p:cNvGraphicFramePr>
          <p:nvPr/>
        </p:nvGraphicFramePr>
        <p:xfrm>
          <a:off x="7467600" y="2362200"/>
          <a:ext cx="2743200" cy="2590800"/>
        </p:xfrm>
        <a:graphic>
          <a:graphicData uri="http://schemas.openxmlformats.org/presentationml/2006/ole">
            <mc:AlternateContent xmlns:mc="http://schemas.openxmlformats.org/markup-compatibility/2006">
              <mc:Choice xmlns:v="urn:schemas-microsoft-com:vml" Requires="v">
                <p:oleObj name="位图图像" r:id="rId6" imgW="1809524" imgH="1704762" progId="Paint.Picture">
                  <p:embed/>
                </p:oleObj>
              </mc:Choice>
              <mc:Fallback>
                <p:oleObj name="位图图像" r:id="rId6" imgW="1809524" imgH="1704762" progId="Paint.Picture">
                  <p:embed/>
                  <p:pic>
                    <p:nvPicPr>
                      <p:cNvPr id="31752" name="Object 8">
                        <a:extLst>
                          <a:ext uri="{FF2B5EF4-FFF2-40B4-BE49-F238E27FC236}">
                            <a16:creationId xmlns:a16="http://schemas.microsoft.com/office/drawing/2014/main" id="{8BC908EF-0A41-F86B-EF00-E32048E83B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2362200"/>
                        <a:ext cx="2743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4" name="Object 10">
            <a:extLst>
              <a:ext uri="{FF2B5EF4-FFF2-40B4-BE49-F238E27FC236}">
                <a16:creationId xmlns:a16="http://schemas.microsoft.com/office/drawing/2014/main" id="{B861AAFF-5E3E-9F28-18EE-7D53636A9366}"/>
              </a:ext>
            </a:extLst>
          </p:cNvPr>
          <p:cNvGraphicFramePr>
            <a:graphicFrameLocks noChangeAspect="1"/>
          </p:cNvGraphicFramePr>
          <p:nvPr/>
        </p:nvGraphicFramePr>
        <p:xfrm>
          <a:off x="2514600" y="4343400"/>
          <a:ext cx="4940300" cy="1189038"/>
        </p:xfrm>
        <a:graphic>
          <a:graphicData uri="http://schemas.openxmlformats.org/presentationml/2006/ole">
            <mc:AlternateContent xmlns:mc="http://schemas.openxmlformats.org/markup-compatibility/2006">
              <mc:Choice xmlns:v="urn:schemas-microsoft-com:vml" Requires="v">
                <p:oleObj name="Equation" r:id="rId8" imgW="2006280" imgH="482400" progId="Equation.3">
                  <p:embed/>
                </p:oleObj>
              </mc:Choice>
              <mc:Fallback>
                <p:oleObj name="Equation" r:id="rId8" imgW="2006280" imgH="482400" progId="Equation.3">
                  <p:embed/>
                  <p:pic>
                    <p:nvPicPr>
                      <p:cNvPr id="31754" name="Object 10">
                        <a:extLst>
                          <a:ext uri="{FF2B5EF4-FFF2-40B4-BE49-F238E27FC236}">
                            <a16:creationId xmlns:a16="http://schemas.microsoft.com/office/drawing/2014/main" id="{B861AAFF-5E3E-9F28-18EE-7D53636A93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4343400"/>
                        <a:ext cx="4940300" cy="1189038"/>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13" dur="500"/>
                                        <p:tgtEl>
                                          <p:spTgt spid="3174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31752"/>
                                        </p:tgtEl>
                                        <p:attrNameLst>
                                          <p:attrName>style.visibility</p:attrName>
                                        </p:attrNameLst>
                                      </p:cBhvr>
                                      <p:to>
                                        <p:strVal val="visible"/>
                                      </p:to>
                                    </p:set>
                                    <p:anim calcmode="lin" valueType="num">
                                      <p:cBhvr additive="base">
                                        <p:cTn id="18" dur="500" fill="hold"/>
                                        <p:tgtEl>
                                          <p:spTgt spid="31752"/>
                                        </p:tgtEl>
                                        <p:attrNameLst>
                                          <p:attrName>ppt_x</p:attrName>
                                        </p:attrNameLst>
                                      </p:cBhvr>
                                      <p:tavLst>
                                        <p:tav tm="0">
                                          <p:val>
                                            <p:strVal val="1+#ppt_w/2"/>
                                          </p:val>
                                        </p:tav>
                                        <p:tav tm="100000">
                                          <p:val>
                                            <p:strVal val="#ppt_x"/>
                                          </p:val>
                                        </p:tav>
                                      </p:tavLst>
                                    </p:anim>
                                    <p:anim calcmode="lin" valueType="num">
                                      <p:cBhvr additive="base">
                                        <p:cTn id="19" dur="500" fill="hold"/>
                                        <p:tgtEl>
                                          <p:spTgt spid="3175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31750"/>
                                        </p:tgtEl>
                                        <p:attrNameLst>
                                          <p:attrName>style.visibility</p:attrName>
                                        </p:attrNameLst>
                                      </p:cBhvr>
                                      <p:to>
                                        <p:strVal val="visible"/>
                                      </p:to>
                                    </p:set>
                                    <p:animEffect transition="in" filter="blinds(horizontal)">
                                      <p:cBhvr>
                                        <p:cTn id="24" dur="500"/>
                                        <p:tgtEl>
                                          <p:spTgt spid="3175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1754"/>
                                        </p:tgtEl>
                                        <p:attrNameLst>
                                          <p:attrName>style.visibility</p:attrName>
                                        </p:attrNameLst>
                                      </p:cBhvr>
                                      <p:to>
                                        <p:strVal val="visible"/>
                                      </p:to>
                                    </p:set>
                                    <p:animEffect transition="in" filter="blinds(horizontal)">
                                      <p:cBhvr>
                                        <p:cTn id="29" dur="500"/>
                                        <p:tgtEl>
                                          <p:spTgt spid="31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590550"/>
            <a:ext cx="10515600" cy="5586413"/>
          </a:xfrm>
        </p:spPr>
        <p:txBody>
          <a:bodyPr/>
          <a:lstStyle/>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部分非对称情况求解（小位移近似处理）</a:t>
            </a:r>
          </a:p>
        </p:txBody>
      </p:sp>
      <p:pic>
        <p:nvPicPr>
          <p:cNvPr id="4" name="Picture 4" descr="Ne408">
            <a:extLst>
              <a:ext uri="{FF2B5EF4-FFF2-40B4-BE49-F238E27FC236}">
                <a16:creationId xmlns:a16="http://schemas.microsoft.com/office/drawing/2014/main" id="{8B7BD0C6-B723-F525-64DF-59DE15C7D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0" y="762000"/>
            <a:ext cx="29718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32586F9-443E-3BB9-32AE-C5E861FA8C54}"/>
              </a:ext>
            </a:extLst>
          </p:cNvPr>
          <p:cNvSpPr txBox="1"/>
          <p:nvPr/>
        </p:nvSpPr>
        <p:spPr>
          <a:xfrm>
            <a:off x="962025" y="1277035"/>
            <a:ext cx="7581900" cy="1077218"/>
          </a:xfrm>
          <a:prstGeom prst="rect">
            <a:avLst/>
          </a:prstGeom>
          <a:noFill/>
        </p:spPr>
        <p:txBody>
          <a:bodyPr wrap="square">
            <a:spAutoFit/>
          </a:bodyPr>
          <a:lstStyle/>
          <a:p>
            <a:r>
              <a:rPr lang="zh-CN" altLang="en-US" sz="3200" b="1" dirty="0">
                <a:latin typeface="黑体" panose="02010609060101010101" pitchFamily="49" charset="-122"/>
                <a:ea typeface="黑体" panose="02010609060101010101" pitchFamily="49" charset="-122"/>
              </a:rPr>
              <a:t>求一均匀极化的电介质球表面上极化电荷 面密度和退极化场</a:t>
            </a:r>
            <a:endParaRPr lang="zh-CN" altLang="en-US" sz="3200" b="1" dirty="0"/>
          </a:p>
        </p:txBody>
      </p:sp>
      <p:pic>
        <p:nvPicPr>
          <p:cNvPr id="8" name="图片 7">
            <a:extLst>
              <a:ext uri="{FF2B5EF4-FFF2-40B4-BE49-F238E27FC236}">
                <a16:creationId xmlns:a16="http://schemas.microsoft.com/office/drawing/2014/main" id="{79652500-1E88-B359-B264-BE53C61A80CD}"/>
              </a:ext>
            </a:extLst>
          </p:cNvPr>
          <p:cNvPicPr>
            <a:picLocks noChangeAspect="1"/>
          </p:cNvPicPr>
          <p:nvPr/>
        </p:nvPicPr>
        <p:blipFill>
          <a:blip r:embed="rId3"/>
          <a:stretch>
            <a:fillRect/>
          </a:stretch>
        </p:blipFill>
        <p:spPr>
          <a:xfrm>
            <a:off x="7943713" y="2981526"/>
            <a:ext cx="3162574" cy="2568163"/>
          </a:xfrm>
          <a:prstGeom prst="rect">
            <a:avLst/>
          </a:prstGeom>
        </p:spPr>
      </p:pic>
      <p:pic>
        <p:nvPicPr>
          <p:cNvPr id="10" name="图片 9">
            <a:extLst>
              <a:ext uri="{FF2B5EF4-FFF2-40B4-BE49-F238E27FC236}">
                <a16:creationId xmlns:a16="http://schemas.microsoft.com/office/drawing/2014/main" id="{FDFE3AEB-A5A1-BCD7-A852-5BDC4DF563FB}"/>
              </a:ext>
            </a:extLst>
          </p:cNvPr>
          <p:cNvPicPr>
            <a:picLocks noChangeAspect="1"/>
          </p:cNvPicPr>
          <p:nvPr/>
        </p:nvPicPr>
        <p:blipFill>
          <a:blip r:embed="rId4"/>
          <a:stretch>
            <a:fillRect/>
          </a:stretch>
        </p:blipFill>
        <p:spPr>
          <a:xfrm>
            <a:off x="686933" y="3781696"/>
            <a:ext cx="7323455" cy="1767993"/>
          </a:xfrm>
          <a:prstGeom prst="rect">
            <a:avLst/>
          </a:prstGeom>
        </p:spPr>
      </p:pic>
      <p:sp>
        <p:nvSpPr>
          <p:cNvPr id="11" name="内容占位符 2">
            <a:extLst>
              <a:ext uri="{FF2B5EF4-FFF2-40B4-BE49-F238E27FC236}">
                <a16:creationId xmlns:a16="http://schemas.microsoft.com/office/drawing/2014/main" id="{E8880F10-AA09-CC80-3C44-14F5BF1B3E6A}"/>
              </a:ext>
            </a:extLst>
          </p:cNvPr>
          <p:cNvSpPr txBox="1">
            <a:spLocks/>
          </p:cNvSpPr>
          <p:nvPr/>
        </p:nvSpPr>
        <p:spPr>
          <a:xfrm>
            <a:off x="686933" y="2624812"/>
            <a:ext cx="6809242" cy="1236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把电偶极子机制看成把整体的带正电大球和一个带负电的大球发生一点小偏移的情况。则有</a:t>
            </a:r>
          </a:p>
        </p:txBody>
      </p:sp>
      <p:pic>
        <p:nvPicPr>
          <p:cNvPr id="13" name="图片 12">
            <a:extLst>
              <a:ext uri="{FF2B5EF4-FFF2-40B4-BE49-F238E27FC236}">
                <a16:creationId xmlns:a16="http://schemas.microsoft.com/office/drawing/2014/main" id="{F475C126-58B6-E378-8F8B-0429B7432DAA}"/>
              </a:ext>
            </a:extLst>
          </p:cNvPr>
          <p:cNvPicPr>
            <a:picLocks noChangeAspect="1"/>
          </p:cNvPicPr>
          <p:nvPr/>
        </p:nvPicPr>
        <p:blipFill>
          <a:blip r:embed="rId5"/>
          <a:stretch>
            <a:fillRect/>
          </a:stretch>
        </p:blipFill>
        <p:spPr>
          <a:xfrm>
            <a:off x="2430007" y="5771009"/>
            <a:ext cx="4724809" cy="777307"/>
          </a:xfrm>
          <a:prstGeom prst="rect">
            <a:avLst/>
          </a:prstGeom>
        </p:spPr>
      </p:pic>
      <p:pic>
        <p:nvPicPr>
          <p:cNvPr id="15" name="图片 14">
            <a:extLst>
              <a:ext uri="{FF2B5EF4-FFF2-40B4-BE49-F238E27FC236}">
                <a16:creationId xmlns:a16="http://schemas.microsoft.com/office/drawing/2014/main" id="{23ADD669-00A5-E886-69D4-BD6608DB0684}"/>
              </a:ext>
            </a:extLst>
          </p:cNvPr>
          <p:cNvPicPr>
            <a:picLocks noChangeAspect="1"/>
          </p:cNvPicPr>
          <p:nvPr/>
        </p:nvPicPr>
        <p:blipFill>
          <a:blip r:embed="rId6"/>
          <a:stretch>
            <a:fillRect/>
          </a:stretch>
        </p:blipFill>
        <p:spPr>
          <a:xfrm>
            <a:off x="238125" y="5689238"/>
            <a:ext cx="1859441" cy="975445"/>
          </a:xfrm>
          <a:prstGeom prst="rect">
            <a:avLst/>
          </a:prstGeom>
        </p:spPr>
      </p:pic>
      <p:pic>
        <p:nvPicPr>
          <p:cNvPr id="17" name="图片 16">
            <a:extLst>
              <a:ext uri="{FF2B5EF4-FFF2-40B4-BE49-F238E27FC236}">
                <a16:creationId xmlns:a16="http://schemas.microsoft.com/office/drawing/2014/main" id="{CDCF1AEE-94CF-7132-0939-C0B443DA4C7C}"/>
              </a:ext>
            </a:extLst>
          </p:cNvPr>
          <p:cNvPicPr>
            <a:picLocks noChangeAspect="1"/>
          </p:cNvPicPr>
          <p:nvPr/>
        </p:nvPicPr>
        <p:blipFill>
          <a:blip r:embed="rId7"/>
          <a:stretch>
            <a:fillRect/>
          </a:stretch>
        </p:blipFill>
        <p:spPr>
          <a:xfrm>
            <a:off x="7496175" y="5689238"/>
            <a:ext cx="4198984" cy="876376"/>
          </a:xfrm>
          <a:prstGeom prst="rect">
            <a:avLst/>
          </a:prstGeom>
        </p:spPr>
      </p:pic>
    </p:spTree>
    <p:extLst>
      <p:ext uri="{BB962C8B-B14F-4D97-AF65-F5344CB8AC3E}">
        <p14:creationId xmlns:p14="http://schemas.microsoft.com/office/powerpoint/2010/main" val="50966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内容占位符 4">
            <a:extLst>
              <a:ext uri="{FF2B5EF4-FFF2-40B4-BE49-F238E27FC236}">
                <a16:creationId xmlns:a16="http://schemas.microsoft.com/office/drawing/2014/main" id="{1CEE8910-B12D-7217-108F-1F7A6B9F6B29}"/>
              </a:ext>
            </a:extLst>
          </p:cNvPr>
          <p:cNvPicPr>
            <a:picLocks noGrp="1" noChangeAspect="1"/>
          </p:cNvPicPr>
          <p:nvPr>
            <p:ph idx="1"/>
          </p:nvPr>
        </p:nvPicPr>
        <p:blipFill>
          <a:blip r:embed="rId2"/>
          <a:stretch>
            <a:fillRect/>
          </a:stretch>
        </p:blipFill>
        <p:spPr>
          <a:xfrm>
            <a:off x="838200" y="631825"/>
            <a:ext cx="10594538" cy="1443766"/>
          </a:xfrm>
        </p:spPr>
      </p:pic>
      <p:pic>
        <p:nvPicPr>
          <p:cNvPr id="7" name="图片 6">
            <a:extLst>
              <a:ext uri="{FF2B5EF4-FFF2-40B4-BE49-F238E27FC236}">
                <a16:creationId xmlns:a16="http://schemas.microsoft.com/office/drawing/2014/main" id="{AC0165D2-A80B-3725-7674-8A6B898D6FCF}"/>
              </a:ext>
            </a:extLst>
          </p:cNvPr>
          <p:cNvPicPr>
            <a:picLocks noChangeAspect="1"/>
          </p:cNvPicPr>
          <p:nvPr/>
        </p:nvPicPr>
        <p:blipFill>
          <a:blip r:embed="rId3"/>
          <a:stretch>
            <a:fillRect/>
          </a:stretch>
        </p:blipFill>
        <p:spPr>
          <a:xfrm>
            <a:off x="1639197" y="2761008"/>
            <a:ext cx="8913606" cy="2620617"/>
          </a:xfrm>
          <a:prstGeom prst="rect">
            <a:avLst/>
          </a:prstGeom>
        </p:spPr>
      </p:pic>
    </p:spTree>
    <p:extLst>
      <p:ext uri="{BB962C8B-B14F-4D97-AF65-F5344CB8AC3E}">
        <p14:creationId xmlns:p14="http://schemas.microsoft.com/office/powerpoint/2010/main" val="91217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5410CFDF-722D-94AE-A285-1B55133B7DCA}"/>
              </a:ext>
            </a:extLst>
          </p:cNvPr>
          <p:cNvPicPr>
            <a:picLocks noChangeAspect="1"/>
          </p:cNvPicPr>
          <p:nvPr/>
        </p:nvPicPr>
        <p:blipFill>
          <a:blip r:embed="rId2"/>
          <a:stretch>
            <a:fillRect/>
          </a:stretch>
        </p:blipFill>
        <p:spPr>
          <a:xfrm>
            <a:off x="2247566" y="0"/>
            <a:ext cx="7696867" cy="2827265"/>
          </a:xfrm>
          <a:prstGeom prst="rect">
            <a:avLst/>
          </a:prstGeom>
        </p:spPr>
      </p:pic>
      <p:pic>
        <p:nvPicPr>
          <p:cNvPr id="7" name="图片 6">
            <a:extLst>
              <a:ext uri="{FF2B5EF4-FFF2-40B4-BE49-F238E27FC236}">
                <a16:creationId xmlns:a16="http://schemas.microsoft.com/office/drawing/2014/main" id="{279E51C3-D95D-9378-2497-3CF0D964252E}"/>
              </a:ext>
            </a:extLst>
          </p:cNvPr>
          <p:cNvPicPr>
            <a:picLocks noChangeAspect="1"/>
          </p:cNvPicPr>
          <p:nvPr/>
        </p:nvPicPr>
        <p:blipFill>
          <a:blip r:embed="rId3"/>
          <a:stretch>
            <a:fillRect/>
          </a:stretch>
        </p:blipFill>
        <p:spPr>
          <a:xfrm>
            <a:off x="2348522" y="2835674"/>
            <a:ext cx="7347928" cy="4022326"/>
          </a:xfrm>
          <a:prstGeom prst="rect">
            <a:avLst/>
          </a:prstGeom>
        </p:spPr>
      </p:pic>
    </p:spTree>
    <p:extLst>
      <p:ext uri="{BB962C8B-B14F-4D97-AF65-F5344CB8AC3E}">
        <p14:creationId xmlns:p14="http://schemas.microsoft.com/office/powerpoint/2010/main" val="36578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）若上极板总电荷量为</a:t>
            </a:r>
            <a:r>
              <a:rPr lang="en-US" altLang="zh-CN" dirty="0">
                <a:latin typeface="宋体" panose="02010600030101010101" pitchFamily="2" charset="-122"/>
                <a:ea typeface="宋体" panose="02010600030101010101" pitchFamily="2" charset="-122"/>
              </a:rPr>
              <a:t>Q</a:t>
            </a:r>
            <a:r>
              <a:rPr lang="zh-CN" altLang="en-US" dirty="0">
                <a:latin typeface="宋体" panose="02010600030101010101" pitchFamily="2" charset="-122"/>
                <a:ea typeface="宋体" panose="02010600030101010101" pitchFamily="2" charset="-122"/>
              </a:rPr>
              <a:t>，求电荷分布</a:t>
            </a:r>
          </a:p>
        </p:txBody>
      </p:sp>
      <p:pic>
        <p:nvPicPr>
          <p:cNvPr id="5" name="图片 4">
            <a:extLst>
              <a:ext uri="{FF2B5EF4-FFF2-40B4-BE49-F238E27FC236}">
                <a16:creationId xmlns:a16="http://schemas.microsoft.com/office/drawing/2014/main" id="{438623D2-339E-637F-0DB1-EF8841BB1965}"/>
              </a:ext>
            </a:extLst>
          </p:cNvPr>
          <p:cNvPicPr>
            <a:picLocks noChangeAspect="1"/>
          </p:cNvPicPr>
          <p:nvPr/>
        </p:nvPicPr>
        <p:blipFill>
          <a:blip r:embed="rId2"/>
          <a:stretch>
            <a:fillRect/>
          </a:stretch>
        </p:blipFill>
        <p:spPr>
          <a:xfrm>
            <a:off x="978839" y="471045"/>
            <a:ext cx="7643522" cy="1440305"/>
          </a:xfrm>
          <a:prstGeom prst="rect">
            <a:avLst/>
          </a:prstGeom>
        </p:spPr>
      </p:pic>
    </p:spTree>
    <p:extLst>
      <p:ext uri="{BB962C8B-B14F-4D97-AF65-F5344CB8AC3E}">
        <p14:creationId xmlns:p14="http://schemas.microsoft.com/office/powerpoint/2010/main" val="3497550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5E06EEB5-32F0-1A03-89EF-37576B27872F}"/>
              </a:ext>
            </a:extLst>
          </p:cNvPr>
          <p:cNvPicPr>
            <a:picLocks noChangeAspect="1"/>
          </p:cNvPicPr>
          <p:nvPr/>
        </p:nvPicPr>
        <p:blipFill>
          <a:blip r:embed="rId2"/>
          <a:stretch>
            <a:fillRect/>
          </a:stretch>
        </p:blipFill>
        <p:spPr>
          <a:xfrm>
            <a:off x="1761218" y="1435100"/>
            <a:ext cx="8669564" cy="3194050"/>
          </a:xfrm>
          <a:prstGeom prst="rect">
            <a:avLst/>
          </a:prstGeom>
        </p:spPr>
      </p:pic>
    </p:spTree>
    <p:extLst>
      <p:ext uri="{BB962C8B-B14F-4D97-AF65-F5344CB8AC3E}">
        <p14:creationId xmlns:p14="http://schemas.microsoft.com/office/powerpoint/2010/main" val="311768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932DAB56-CA6C-ECC1-4150-EF8725264E8C}"/>
              </a:ext>
            </a:extLst>
          </p:cNvPr>
          <p:cNvPicPr>
            <a:picLocks noChangeAspect="1"/>
          </p:cNvPicPr>
          <p:nvPr/>
        </p:nvPicPr>
        <p:blipFill>
          <a:blip r:embed="rId2"/>
          <a:stretch>
            <a:fillRect/>
          </a:stretch>
        </p:blipFill>
        <p:spPr>
          <a:xfrm>
            <a:off x="199718" y="365125"/>
            <a:ext cx="7087214" cy="5204911"/>
          </a:xfrm>
          <a:prstGeom prst="rect">
            <a:avLst/>
          </a:prstGeom>
        </p:spPr>
      </p:pic>
      <p:pic>
        <p:nvPicPr>
          <p:cNvPr id="7" name="图片 6">
            <a:extLst>
              <a:ext uri="{FF2B5EF4-FFF2-40B4-BE49-F238E27FC236}">
                <a16:creationId xmlns:a16="http://schemas.microsoft.com/office/drawing/2014/main" id="{074F9A9D-EDB6-B5E5-F46A-5986E33A036D}"/>
              </a:ext>
            </a:extLst>
          </p:cNvPr>
          <p:cNvPicPr>
            <a:picLocks noChangeAspect="1"/>
          </p:cNvPicPr>
          <p:nvPr/>
        </p:nvPicPr>
        <p:blipFill>
          <a:blip r:embed="rId3"/>
          <a:stretch>
            <a:fillRect/>
          </a:stretch>
        </p:blipFill>
        <p:spPr>
          <a:xfrm>
            <a:off x="6855083" y="299244"/>
            <a:ext cx="4930567" cy="4389500"/>
          </a:xfrm>
          <a:prstGeom prst="rect">
            <a:avLst/>
          </a:prstGeom>
        </p:spPr>
      </p:pic>
    </p:spTree>
    <p:extLst>
      <p:ext uri="{BB962C8B-B14F-4D97-AF65-F5344CB8AC3E}">
        <p14:creationId xmlns:p14="http://schemas.microsoft.com/office/powerpoint/2010/main" val="1372858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4F945A9-B29D-593C-EFA9-D5829E7FF752}"/>
              </a:ext>
            </a:extLst>
          </p:cNvPr>
          <p:cNvPicPr>
            <a:picLocks noChangeAspect="1"/>
          </p:cNvPicPr>
          <p:nvPr/>
        </p:nvPicPr>
        <p:blipFill>
          <a:blip r:embed="rId2"/>
          <a:stretch>
            <a:fillRect/>
          </a:stretch>
        </p:blipFill>
        <p:spPr>
          <a:xfrm>
            <a:off x="2853409" y="1001819"/>
            <a:ext cx="6485182" cy="4854361"/>
          </a:xfrm>
          <a:prstGeom prst="rect">
            <a:avLst/>
          </a:prstGeom>
        </p:spPr>
      </p:pic>
    </p:spTree>
    <p:extLst>
      <p:ext uri="{BB962C8B-B14F-4D97-AF65-F5344CB8AC3E}">
        <p14:creationId xmlns:p14="http://schemas.microsoft.com/office/powerpoint/2010/main" val="297621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磁介质</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同样地，我们来研究磁介质，仍然类比定义磁化强度矢量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则可得</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其中</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是电流环的面积，同样地，取一个宏观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小微观大的区域可以发现</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9FBFAB5A-0B77-5A0E-8E1A-7C8FA953D744}"/>
              </a:ext>
            </a:extLst>
          </p:cNvPr>
          <p:cNvPicPr>
            <a:picLocks noChangeAspect="1"/>
          </p:cNvPicPr>
          <p:nvPr/>
        </p:nvPicPr>
        <p:blipFill>
          <a:blip r:embed="rId2"/>
          <a:stretch>
            <a:fillRect/>
          </a:stretch>
        </p:blipFill>
        <p:spPr>
          <a:xfrm>
            <a:off x="5269170" y="2274488"/>
            <a:ext cx="1386960" cy="944962"/>
          </a:xfrm>
          <a:prstGeom prst="rect">
            <a:avLst/>
          </a:prstGeom>
        </p:spPr>
      </p:pic>
      <p:graphicFrame>
        <p:nvGraphicFramePr>
          <p:cNvPr id="6" name="Object 9">
            <a:extLst>
              <a:ext uri="{FF2B5EF4-FFF2-40B4-BE49-F238E27FC236}">
                <a16:creationId xmlns:a16="http://schemas.microsoft.com/office/drawing/2014/main" id="{AF48D883-617C-8CCE-AA1D-C94EAC52CCCD}"/>
              </a:ext>
            </a:extLst>
          </p:cNvPr>
          <p:cNvGraphicFramePr>
            <a:graphicFrameLocks noChangeAspect="1"/>
          </p:cNvGraphicFramePr>
          <p:nvPr>
            <p:extLst>
              <p:ext uri="{D42A27DB-BD31-4B8C-83A1-F6EECF244321}">
                <p14:modId xmlns:p14="http://schemas.microsoft.com/office/powerpoint/2010/main" val="3386445488"/>
              </p:ext>
            </p:extLst>
          </p:nvPr>
        </p:nvGraphicFramePr>
        <p:xfrm>
          <a:off x="5269170" y="3700463"/>
          <a:ext cx="1673225" cy="601662"/>
        </p:xfrm>
        <a:graphic>
          <a:graphicData uri="http://schemas.openxmlformats.org/presentationml/2006/ole">
            <mc:AlternateContent xmlns:mc="http://schemas.openxmlformats.org/markup-compatibility/2006">
              <mc:Choice xmlns:v="urn:schemas-microsoft-com:vml" Requires="v">
                <p:oleObj name="Equation" r:id="rId3" imgW="571320" imgH="203040" progId="Equation.DSMT4">
                  <p:embed/>
                </p:oleObj>
              </mc:Choice>
              <mc:Fallback>
                <p:oleObj name="Equation" r:id="rId3" imgW="571320" imgH="203040" progId="Equation.DSMT4">
                  <p:embed/>
                  <p:pic>
                    <p:nvPicPr>
                      <p:cNvPr id="15369" name="Object 9">
                        <a:extLst>
                          <a:ext uri="{FF2B5EF4-FFF2-40B4-BE49-F238E27FC236}">
                            <a16:creationId xmlns:a16="http://schemas.microsoft.com/office/drawing/2014/main" id="{6AB95E95-7E6A-C87C-DDEF-C8FDCFB8DACA}"/>
                          </a:ext>
                        </a:extLst>
                      </p:cNvPr>
                      <p:cNvPicPr>
                        <a:picLocks noChangeAspect="1" noChangeArrowheads="1"/>
                      </p:cNvPicPr>
                      <p:nvPr/>
                    </p:nvPicPr>
                    <p:blipFill>
                      <a:blip r:embed="rId4"/>
                      <a:srcRect/>
                      <a:stretch>
                        <a:fillRect/>
                      </a:stretch>
                    </p:blipFill>
                    <p:spPr bwMode="auto">
                      <a:xfrm>
                        <a:off x="5269170" y="3700463"/>
                        <a:ext cx="1673225" cy="601662"/>
                      </a:xfrm>
                      <a:prstGeom prst="rect">
                        <a:avLst/>
                      </a:prstGeom>
                      <a:solidFill>
                        <a:srgbClr val="FFCC99"/>
                      </a:solidFill>
                    </p:spPr>
                  </p:pic>
                </p:oleObj>
              </mc:Fallback>
            </mc:AlternateContent>
          </a:graphicData>
        </a:graphic>
      </p:graphicFrame>
      <p:pic>
        <p:nvPicPr>
          <p:cNvPr id="8" name="图片 7">
            <a:extLst>
              <a:ext uri="{FF2B5EF4-FFF2-40B4-BE49-F238E27FC236}">
                <a16:creationId xmlns:a16="http://schemas.microsoft.com/office/drawing/2014/main" id="{F2C7BA02-D3D6-3179-8385-436C98D66B4C}"/>
              </a:ext>
            </a:extLst>
          </p:cNvPr>
          <p:cNvPicPr>
            <a:picLocks noChangeAspect="1"/>
          </p:cNvPicPr>
          <p:nvPr/>
        </p:nvPicPr>
        <p:blipFill>
          <a:blip r:embed="rId5"/>
          <a:stretch>
            <a:fillRect/>
          </a:stretch>
        </p:blipFill>
        <p:spPr>
          <a:xfrm>
            <a:off x="8158605" y="2286270"/>
            <a:ext cx="3696020" cy="4206605"/>
          </a:xfrm>
          <a:prstGeom prst="rect">
            <a:avLst/>
          </a:prstGeom>
        </p:spPr>
      </p:pic>
      <p:pic>
        <p:nvPicPr>
          <p:cNvPr id="10" name="图片 9">
            <a:extLst>
              <a:ext uri="{FF2B5EF4-FFF2-40B4-BE49-F238E27FC236}">
                <a16:creationId xmlns:a16="http://schemas.microsoft.com/office/drawing/2014/main" id="{796CBAE6-E39B-5D82-EFAA-E605F1C52435}"/>
              </a:ext>
            </a:extLst>
          </p:cNvPr>
          <p:cNvPicPr>
            <a:picLocks noChangeAspect="1"/>
          </p:cNvPicPr>
          <p:nvPr/>
        </p:nvPicPr>
        <p:blipFill>
          <a:blip r:embed="rId6"/>
          <a:stretch>
            <a:fillRect/>
          </a:stretch>
        </p:blipFill>
        <p:spPr>
          <a:xfrm>
            <a:off x="1273975" y="5373186"/>
            <a:ext cx="5763670" cy="803777"/>
          </a:xfrm>
          <a:prstGeom prst="rect">
            <a:avLst/>
          </a:prstGeom>
        </p:spPr>
      </p:pic>
    </p:spTree>
    <p:extLst>
      <p:ext uri="{BB962C8B-B14F-4D97-AF65-F5344CB8AC3E}">
        <p14:creationId xmlns:p14="http://schemas.microsoft.com/office/powerpoint/2010/main" val="398058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514350"/>
            <a:ext cx="10515600" cy="5662613"/>
          </a:xfrm>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46171A46-4ED9-CDED-6217-196E4905DE1D}"/>
              </a:ext>
            </a:extLst>
          </p:cNvPr>
          <p:cNvPicPr>
            <a:picLocks noChangeAspect="1"/>
          </p:cNvPicPr>
          <p:nvPr/>
        </p:nvPicPr>
        <p:blipFill>
          <a:blip r:embed="rId2"/>
          <a:stretch>
            <a:fillRect/>
          </a:stretch>
        </p:blipFill>
        <p:spPr>
          <a:xfrm>
            <a:off x="2240528" y="514350"/>
            <a:ext cx="7710943" cy="2305050"/>
          </a:xfrm>
          <a:prstGeom prst="rect">
            <a:avLst/>
          </a:prstGeom>
        </p:spPr>
      </p:pic>
      <p:pic>
        <p:nvPicPr>
          <p:cNvPr id="7" name="图片 6">
            <a:extLst>
              <a:ext uri="{FF2B5EF4-FFF2-40B4-BE49-F238E27FC236}">
                <a16:creationId xmlns:a16="http://schemas.microsoft.com/office/drawing/2014/main" id="{90602D44-C4F8-1A6A-7EFE-78490522707D}"/>
              </a:ext>
            </a:extLst>
          </p:cNvPr>
          <p:cNvPicPr>
            <a:picLocks noChangeAspect="1"/>
          </p:cNvPicPr>
          <p:nvPr/>
        </p:nvPicPr>
        <p:blipFill>
          <a:blip r:embed="rId3"/>
          <a:stretch>
            <a:fillRect/>
          </a:stretch>
        </p:blipFill>
        <p:spPr>
          <a:xfrm>
            <a:off x="2030658" y="2939352"/>
            <a:ext cx="8520888" cy="1575498"/>
          </a:xfrm>
          <a:prstGeom prst="rect">
            <a:avLst/>
          </a:prstGeom>
        </p:spPr>
      </p:pic>
    </p:spTree>
    <p:extLst>
      <p:ext uri="{BB962C8B-B14F-4D97-AF65-F5344CB8AC3E}">
        <p14:creationId xmlns:p14="http://schemas.microsoft.com/office/powerpoint/2010/main" val="3315051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极化与磁化</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当电介质放置于电场中时，正负电荷被电场拉开，产生电偶极子，这个过程叫极化。同样，一个无磁性的磁介质被放置于外磁场中时，原本杂乱无章运动的电子在外磁场的作用下产生一个个分子环流（亦即磁偶极子），这个过程被称作磁化。</a:t>
            </a:r>
          </a:p>
        </p:txBody>
      </p:sp>
      <p:pic>
        <p:nvPicPr>
          <p:cNvPr id="5" name="图片 4">
            <a:extLst>
              <a:ext uri="{FF2B5EF4-FFF2-40B4-BE49-F238E27FC236}">
                <a16:creationId xmlns:a16="http://schemas.microsoft.com/office/drawing/2014/main" id="{3786627C-D168-6C61-7388-8A1B7A0E3AB1}"/>
              </a:ext>
            </a:extLst>
          </p:cNvPr>
          <p:cNvPicPr>
            <a:picLocks noChangeAspect="1"/>
          </p:cNvPicPr>
          <p:nvPr/>
        </p:nvPicPr>
        <p:blipFill>
          <a:blip r:embed="rId2"/>
          <a:stretch>
            <a:fillRect/>
          </a:stretch>
        </p:blipFill>
        <p:spPr>
          <a:xfrm>
            <a:off x="1582838" y="3602247"/>
            <a:ext cx="5006774" cy="2491956"/>
          </a:xfrm>
          <a:prstGeom prst="rect">
            <a:avLst/>
          </a:prstGeom>
        </p:spPr>
      </p:pic>
      <p:pic>
        <p:nvPicPr>
          <p:cNvPr id="7" name="图片 6">
            <a:extLst>
              <a:ext uri="{FF2B5EF4-FFF2-40B4-BE49-F238E27FC236}">
                <a16:creationId xmlns:a16="http://schemas.microsoft.com/office/drawing/2014/main" id="{A69CEDA9-3D3C-7558-B9FD-18754A71801D}"/>
              </a:ext>
            </a:extLst>
          </p:cNvPr>
          <p:cNvPicPr>
            <a:picLocks noChangeAspect="1"/>
          </p:cNvPicPr>
          <p:nvPr/>
        </p:nvPicPr>
        <p:blipFill>
          <a:blip r:embed="rId3"/>
          <a:stretch>
            <a:fillRect/>
          </a:stretch>
        </p:blipFill>
        <p:spPr>
          <a:xfrm>
            <a:off x="6788387" y="3602247"/>
            <a:ext cx="4366638" cy="2377646"/>
          </a:xfrm>
          <a:prstGeom prst="rect">
            <a:avLst/>
          </a:prstGeom>
        </p:spPr>
      </p:pic>
    </p:spTree>
    <p:extLst>
      <p:ext uri="{BB962C8B-B14F-4D97-AF65-F5344CB8AC3E}">
        <p14:creationId xmlns:p14="http://schemas.microsoft.com/office/powerpoint/2010/main" val="1055264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边界处的磁化电流</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考虑在边界上的一个回路，做积分可得</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利用方向比较可得</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4" name="Object 23">
            <a:extLst>
              <a:ext uri="{FF2B5EF4-FFF2-40B4-BE49-F238E27FC236}">
                <a16:creationId xmlns:a16="http://schemas.microsoft.com/office/drawing/2014/main" id="{458669C1-0A82-E2AC-04FE-688459A995D7}"/>
              </a:ext>
            </a:extLst>
          </p:cNvPr>
          <p:cNvGraphicFramePr>
            <a:graphicFrameLocks noChangeAspect="1"/>
          </p:cNvGraphicFramePr>
          <p:nvPr>
            <p:extLst>
              <p:ext uri="{D42A27DB-BD31-4B8C-83A1-F6EECF244321}">
                <p14:modId xmlns:p14="http://schemas.microsoft.com/office/powerpoint/2010/main" val="3730697531"/>
              </p:ext>
            </p:extLst>
          </p:nvPr>
        </p:nvGraphicFramePr>
        <p:xfrm>
          <a:off x="8096250" y="1690688"/>
          <a:ext cx="3257550" cy="2263775"/>
        </p:xfrm>
        <a:graphic>
          <a:graphicData uri="http://schemas.openxmlformats.org/presentationml/2006/ole">
            <mc:AlternateContent xmlns:mc="http://schemas.openxmlformats.org/markup-compatibility/2006">
              <mc:Choice xmlns:v="urn:schemas-microsoft-com:vml" Requires="v">
                <p:oleObj name="位图图像" r:id="rId2" imgW="3029373" imgH="2104762" progId="Paint.Picture">
                  <p:embed/>
                </p:oleObj>
              </mc:Choice>
              <mc:Fallback>
                <p:oleObj name="位图图像" r:id="rId2" imgW="3029373" imgH="2104762" progId="Paint.Picture">
                  <p:embed/>
                  <p:pic>
                    <p:nvPicPr>
                      <p:cNvPr id="18455" name="Object 23">
                        <a:extLst>
                          <a:ext uri="{FF2B5EF4-FFF2-40B4-BE49-F238E27FC236}">
                            <a16:creationId xmlns:a16="http://schemas.microsoft.com/office/drawing/2014/main" id="{7E330C65-645C-F7FB-81B9-52F980DFC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0" y="1690688"/>
                        <a:ext cx="3257550"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图片 5">
            <a:extLst>
              <a:ext uri="{FF2B5EF4-FFF2-40B4-BE49-F238E27FC236}">
                <a16:creationId xmlns:a16="http://schemas.microsoft.com/office/drawing/2014/main" id="{702C82E5-DCDA-83F8-CB07-2F1388FEA9F8}"/>
              </a:ext>
            </a:extLst>
          </p:cNvPr>
          <p:cNvPicPr>
            <a:picLocks noChangeAspect="1"/>
          </p:cNvPicPr>
          <p:nvPr/>
        </p:nvPicPr>
        <p:blipFill>
          <a:blip r:embed="rId4"/>
          <a:stretch>
            <a:fillRect/>
          </a:stretch>
        </p:blipFill>
        <p:spPr>
          <a:xfrm>
            <a:off x="3495572" y="2498697"/>
            <a:ext cx="2362405" cy="647756"/>
          </a:xfrm>
          <a:prstGeom prst="rect">
            <a:avLst/>
          </a:prstGeom>
        </p:spPr>
      </p:pic>
      <p:pic>
        <p:nvPicPr>
          <p:cNvPr id="8" name="图片 7">
            <a:extLst>
              <a:ext uri="{FF2B5EF4-FFF2-40B4-BE49-F238E27FC236}">
                <a16:creationId xmlns:a16="http://schemas.microsoft.com/office/drawing/2014/main" id="{BB15A64B-0609-184D-712E-B70632E95076}"/>
              </a:ext>
            </a:extLst>
          </p:cNvPr>
          <p:cNvPicPr>
            <a:picLocks noChangeAspect="1"/>
          </p:cNvPicPr>
          <p:nvPr/>
        </p:nvPicPr>
        <p:blipFill>
          <a:blip r:embed="rId5"/>
          <a:stretch>
            <a:fillRect/>
          </a:stretch>
        </p:blipFill>
        <p:spPr>
          <a:xfrm>
            <a:off x="4135692" y="4962501"/>
            <a:ext cx="1425063" cy="388654"/>
          </a:xfrm>
          <a:prstGeom prst="rect">
            <a:avLst/>
          </a:prstGeom>
        </p:spPr>
      </p:pic>
      <p:graphicFrame>
        <p:nvGraphicFramePr>
          <p:cNvPr id="9" name="Object 10">
            <a:extLst>
              <a:ext uri="{FF2B5EF4-FFF2-40B4-BE49-F238E27FC236}">
                <a16:creationId xmlns:a16="http://schemas.microsoft.com/office/drawing/2014/main" id="{73C4F046-0252-D296-94E4-CC8657F14ACB}"/>
              </a:ext>
            </a:extLst>
          </p:cNvPr>
          <p:cNvGraphicFramePr>
            <a:graphicFrameLocks noChangeAspect="1"/>
          </p:cNvGraphicFramePr>
          <p:nvPr>
            <p:extLst>
              <p:ext uri="{D42A27DB-BD31-4B8C-83A1-F6EECF244321}">
                <p14:modId xmlns:p14="http://schemas.microsoft.com/office/powerpoint/2010/main" val="3909716311"/>
              </p:ext>
            </p:extLst>
          </p:nvPr>
        </p:nvGraphicFramePr>
        <p:xfrm>
          <a:off x="1214436" y="3281390"/>
          <a:ext cx="6924675" cy="921979"/>
        </p:xfrm>
        <a:graphic>
          <a:graphicData uri="http://schemas.openxmlformats.org/presentationml/2006/ole">
            <mc:AlternateContent xmlns:mc="http://schemas.openxmlformats.org/markup-compatibility/2006">
              <mc:Choice xmlns:v="urn:schemas-microsoft-com:vml" Requires="v">
                <p:oleObj name="Equation" r:id="rId6" imgW="3085920" imgH="406080" progId="Equation.3">
                  <p:embed/>
                </p:oleObj>
              </mc:Choice>
              <mc:Fallback>
                <p:oleObj name="Equation" r:id="rId6" imgW="3085920" imgH="406080" progId="Equation.3">
                  <p:embed/>
                  <p:pic>
                    <p:nvPicPr>
                      <p:cNvPr id="18442" name="Object 10">
                        <a:extLst>
                          <a:ext uri="{FF2B5EF4-FFF2-40B4-BE49-F238E27FC236}">
                            <a16:creationId xmlns:a16="http://schemas.microsoft.com/office/drawing/2014/main" id="{3C5D738E-524C-77C5-BA2F-FC365AD261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436" y="3281390"/>
                        <a:ext cx="6924675" cy="921979"/>
                      </a:xfrm>
                      <a:prstGeom prst="rect">
                        <a:avLst/>
                      </a:prstGeom>
                      <a:solidFill>
                        <a:srgbClr val="FFFF99"/>
                      </a:solidFill>
                    </p:spPr>
                  </p:pic>
                </p:oleObj>
              </mc:Fallback>
            </mc:AlternateContent>
          </a:graphicData>
        </a:graphic>
      </p:graphicFrame>
    </p:spTree>
    <p:extLst>
      <p:ext uri="{BB962C8B-B14F-4D97-AF65-F5344CB8AC3E}">
        <p14:creationId xmlns:p14="http://schemas.microsoft.com/office/powerpoint/2010/main" val="1466367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磁场强度</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可以发现，对于磁介质而言也满足对称性，即</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任然可以类似电介质，得到一个与自由电流有关的物理量</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定义其为磁场强度，即</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或者</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CAC03D1B-1CAC-429A-D81D-291A74941FC2}"/>
              </a:ext>
            </a:extLst>
          </p:cNvPr>
          <p:cNvPicPr>
            <a:picLocks noChangeAspect="1"/>
          </p:cNvPicPr>
          <p:nvPr/>
        </p:nvPicPr>
        <p:blipFill>
          <a:blip r:embed="rId2"/>
          <a:stretch>
            <a:fillRect/>
          </a:stretch>
        </p:blipFill>
        <p:spPr>
          <a:xfrm>
            <a:off x="4503282" y="2339318"/>
            <a:ext cx="3185436" cy="502964"/>
          </a:xfrm>
          <a:prstGeom prst="rect">
            <a:avLst/>
          </a:prstGeom>
        </p:spPr>
      </p:pic>
      <p:pic>
        <p:nvPicPr>
          <p:cNvPr id="7" name="图片 6">
            <a:extLst>
              <a:ext uri="{FF2B5EF4-FFF2-40B4-BE49-F238E27FC236}">
                <a16:creationId xmlns:a16="http://schemas.microsoft.com/office/drawing/2014/main" id="{4D08DC6A-6EC6-C8BB-D4F9-D3FB21573A71}"/>
              </a:ext>
            </a:extLst>
          </p:cNvPr>
          <p:cNvPicPr>
            <a:picLocks noChangeAspect="1"/>
          </p:cNvPicPr>
          <p:nvPr/>
        </p:nvPicPr>
        <p:blipFill>
          <a:blip r:embed="rId3"/>
          <a:stretch>
            <a:fillRect/>
          </a:stretch>
        </p:blipFill>
        <p:spPr>
          <a:xfrm>
            <a:off x="5360606" y="2895554"/>
            <a:ext cx="1470787" cy="533446"/>
          </a:xfrm>
          <a:prstGeom prst="rect">
            <a:avLst/>
          </a:prstGeom>
        </p:spPr>
      </p:pic>
      <p:pic>
        <p:nvPicPr>
          <p:cNvPr id="9" name="图片 8">
            <a:extLst>
              <a:ext uri="{FF2B5EF4-FFF2-40B4-BE49-F238E27FC236}">
                <a16:creationId xmlns:a16="http://schemas.microsoft.com/office/drawing/2014/main" id="{C36A27FF-6B92-7CC4-B04D-26DB79BA434F}"/>
              </a:ext>
            </a:extLst>
          </p:cNvPr>
          <p:cNvPicPr>
            <a:picLocks noChangeAspect="1"/>
          </p:cNvPicPr>
          <p:nvPr/>
        </p:nvPicPr>
        <p:blipFill>
          <a:blip r:embed="rId4"/>
          <a:stretch>
            <a:fillRect/>
          </a:stretch>
        </p:blipFill>
        <p:spPr>
          <a:xfrm>
            <a:off x="4781435" y="3842778"/>
            <a:ext cx="2629128" cy="960203"/>
          </a:xfrm>
          <a:prstGeom prst="rect">
            <a:avLst/>
          </a:prstGeom>
        </p:spPr>
      </p:pic>
      <p:pic>
        <p:nvPicPr>
          <p:cNvPr id="11" name="图片 10">
            <a:extLst>
              <a:ext uri="{FF2B5EF4-FFF2-40B4-BE49-F238E27FC236}">
                <a16:creationId xmlns:a16="http://schemas.microsoft.com/office/drawing/2014/main" id="{8A2D7E7B-60BE-4E93-4B1B-75297E2D8BF1}"/>
              </a:ext>
            </a:extLst>
          </p:cNvPr>
          <p:cNvPicPr>
            <a:picLocks noChangeAspect="1"/>
          </p:cNvPicPr>
          <p:nvPr/>
        </p:nvPicPr>
        <p:blipFill>
          <a:blip r:embed="rId5"/>
          <a:stretch>
            <a:fillRect/>
          </a:stretch>
        </p:blipFill>
        <p:spPr>
          <a:xfrm>
            <a:off x="3388923" y="5292966"/>
            <a:ext cx="1623201" cy="883997"/>
          </a:xfrm>
          <a:prstGeom prst="rect">
            <a:avLst/>
          </a:prstGeom>
        </p:spPr>
      </p:pic>
      <p:pic>
        <p:nvPicPr>
          <p:cNvPr id="13" name="图片 12">
            <a:extLst>
              <a:ext uri="{FF2B5EF4-FFF2-40B4-BE49-F238E27FC236}">
                <a16:creationId xmlns:a16="http://schemas.microsoft.com/office/drawing/2014/main" id="{868870EB-FBFC-0E62-64C6-B17B49314639}"/>
              </a:ext>
            </a:extLst>
          </p:cNvPr>
          <p:cNvPicPr>
            <a:picLocks noChangeAspect="1"/>
          </p:cNvPicPr>
          <p:nvPr/>
        </p:nvPicPr>
        <p:blipFill>
          <a:blip r:embed="rId6"/>
          <a:stretch>
            <a:fillRect/>
          </a:stretch>
        </p:blipFill>
        <p:spPr>
          <a:xfrm>
            <a:off x="6694222" y="5391999"/>
            <a:ext cx="1988992" cy="541067"/>
          </a:xfrm>
          <a:prstGeom prst="rect">
            <a:avLst/>
          </a:prstGeom>
        </p:spPr>
      </p:pic>
    </p:spTree>
    <p:extLst>
      <p:ext uri="{BB962C8B-B14F-4D97-AF65-F5344CB8AC3E}">
        <p14:creationId xmlns:p14="http://schemas.microsoft.com/office/powerpoint/2010/main" val="344044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各项同性线性介质</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同样地，在弱场情况下，大部分介质都会产生线性响应，即</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这时磁感应强度和磁场强度成正比，为了书写方便重新定义</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楷体" panose="02010609060101010101" pitchFamily="49" charset="-122"/>
                <a:ea typeface="楷体" panose="02010609060101010101" pitchFamily="49" charset="-122"/>
              </a:rPr>
              <a:t>思考：由此我们可以看到磁化在介质内部能增强原场的效应，你能否用类似电介质的方法给一个物理图像的解释？</a:t>
            </a:r>
            <a:endParaRPr lang="en-US"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817DF726-E6AA-F4A5-6CF1-BE0CFCF75084}"/>
              </a:ext>
            </a:extLst>
          </p:cNvPr>
          <p:cNvPicPr>
            <a:picLocks noChangeAspect="1"/>
          </p:cNvPicPr>
          <p:nvPr/>
        </p:nvPicPr>
        <p:blipFill>
          <a:blip r:embed="rId2"/>
          <a:stretch>
            <a:fillRect/>
          </a:stretch>
        </p:blipFill>
        <p:spPr>
          <a:xfrm>
            <a:off x="5459675" y="2445999"/>
            <a:ext cx="1272650" cy="480102"/>
          </a:xfrm>
          <a:prstGeom prst="rect">
            <a:avLst/>
          </a:prstGeom>
        </p:spPr>
      </p:pic>
      <p:pic>
        <p:nvPicPr>
          <p:cNvPr id="7" name="图片 6">
            <a:extLst>
              <a:ext uri="{FF2B5EF4-FFF2-40B4-BE49-F238E27FC236}">
                <a16:creationId xmlns:a16="http://schemas.microsoft.com/office/drawing/2014/main" id="{DCBE5BFA-4392-009C-E956-AD59CE30CB5E}"/>
              </a:ext>
            </a:extLst>
          </p:cNvPr>
          <p:cNvPicPr>
            <a:picLocks noChangeAspect="1"/>
          </p:cNvPicPr>
          <p:nvPr/>
        </p:nvPicPr>
        <p:blipFill>
          <a:blip r:embed="rId3"/>
          <a:stretch>
            <a:fillRect/>
          </a:stretch>
        </p:blipFill>
        <p:spPr>
          <a:xfrm>
            <a:off x="5398709" y="3321665"/>
            <a:ext cx="1333616" cy="449619"/>
          </a:xfrm>
          <a:prstGeom prst="rect">
            <a:avLst/>
          </a:prstGeom>
        </p:spPr>
      </p:pic>
      <p:sp>
        <p:nvSpPr>
          <p:cNvPr id="8" name="内容占位符 2">
            <a:extLst>
              <a:ext uri="{FF2B5EF4-FFF2-40B4-BE49-F238E27FC236}">
                <a16:creationId xmlns:a16="http://schemas.microsoft.com/office/drawing/2014/main" id="{462BE93D-CF91-07C9-44D4-65A0A3E2690F}"/>
              </a:ext>
            </a:extLst>
          </p:cNvPr>
          <p:cNvSpPr txBox="1">
            <a:spLocks/>
          </p:cNvSpPr>
          <p:nvPr/>
        </p:nvSpPr>
        <p:spPr>
          <a:xfrm>
            <a:off x="990600" y="4848225"/>
            <a:ext cx="10515600" cy="1644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宋体" panose="02010600030101010101" pitchFamily="2" charset="-122"/>
                <a:ea typeface="宋体" panose="02010600030101010101" pitchFamily="2" charset="-122"/>
              </a:rPr>
              <a:t>答：考虑磁偶极子，由于磁矩方向与磁偶极子的磁感应方向相同，再根据前面的结论磁矩方向与原场方向相同，因此为增强效应。</a:t>
            </a:r>
          </a:p>
        </p:txBody>
      </p:sp>
    </p:spTree>
    <p:extLst>
      <p:ext uri="{BB962C8B-B14F-4D97-AF65-F5344CB8AC3E}">
        <p14:creationId xmlns:p14="http://schemas.microsoft.com/office/powerpoint/2010/main" val="218505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电磁介质的对称性</a:t>
            </a:r>
          </a:p>
        </p:txBody>
      </p:sp>
      <p:pic>
        <p:nvPicPr>
          <p:cNvPr id="5" name="内容占位符 4">
            <a:extLst>
              <a:ext uri="{FF2B5EF4-FFF2-40B4-BE49-F238E27FC236}">
                <a16:creationId xmlns:a16="http://schemas.microsoft.com/office/drawing/2014/main" id="{55ABE57C-7A7C-A3EE-31EF-25D8206AA541}"/>
              </a:ext>
            </a:extLst>
          </p:cNvPr>
          <p:cNvPicPr>
            <a:picLocks noGrp="1" noChangeAspect="1"/>
          </p:cNvPicPr>
          <p:nvPr>
            <p:ph idx="1"/>
          </p:nvPr>
        </p:nvPicPr>
        <p:blipFill>
          <a:blip r:embed="rId2"/>
          <a:stretch>
            <a:fillRect/>
          </a:stretch>
        </p:blipFill>
        <p:spPr>
          <a:xfrm>
            <a:off x="1186871" y="1835150"/>
            <a:ext cx="4827157" cy="4351338"/>
          </a:xfrm>
        </p:spPr>
      </p:pic>
      <p:pic>
        <p:nvPicPr>
          <p:cNvPr id="7" name="图片 6">
            <a:extLst>
              <a:ext uri="{FF2B5EF4-FFF2-40B4-BE49-F238E27FC236}">
                <a16:creationId xmlns:a16="http://schemas.microsoft.com/office/drawing/2014/main" id="{BABBF5A6-49D3-A011-CEC4-94B80C073463}"/>
              </a:ext>
            </a:extLst>
          </p:cNvPr>
          <p:cNvPicPr>
            <a:picLocks noChangeAspect="1"/>
          </p:cNvPicPr>
          <p:nvPr/>
        </p:nvPicPr>
        <p:blipFill>
          <a:blip r:embed="rId3"/>
          <a:stretch>
            <a:fillRect/>
          </a:stretch>
        </p:blipFill>
        <p:spPr>
          <a:xfrm>
            <a:off x="6303423" y="2108677"/>
            <a:ext cx="5128704" cy="3650296"/>
          </a:xfrm>
          <a:prstGeom prst="rect">
            <a:avLst/>
          </a:prstGeom>
        </p:spPr>
      </p:pic>
    </p:spTree>
    <p:extLst>
      <p:ext uri="{BB962C8B-B14F-4D97-AF65-F5344CB8AC3E}">
        <p14:creationId xmlns:p14="http://schemas.microsoft.com/office/powerpoint/2010/main" val="3856346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2DF97928-C356-DCAE-2DE6-55D2605CD60E}"/>
              </a:ext>
            </a:extLst>
          </p:cNvPr>
          <p:cNvPicPr>
            <a:picLocks noChangeAspect="1"/>
          </p:cNvPicPr>
          <p:nvPr/>
        </p:nvPicPr>
        <p:blipFill>
          <a:blip r:embed="rId2"/>
          <a:stretch>
            <a:fillRect/>
          </a:stretch>
        </p:blipFill>
        <p:spPr>
          <a:xfrm>
            <a:off x="2470414" y="1009108"/>
            <a:ext cx="3139712" cy="929721"/>
          </a:xfrm>
          <a:prstGeom prst="rect">
            <a:avLst/>
          </a:prstGeom>
        </p:spPr>
      </p:pic>
      <p:pic>
        <p:nvPicPr>
          <p:cNvPr id="7" name="图片 6">
            <a:extLst>
              <a:ext uri="{FF2B5EF4-FFF2-40B4-BE49-F238E27FC236}">
                <a16:creationId xmlns:a16="http://schemas.microsoft.com/office/drawing/2014/main" id="{2C1D3E69-2D31-EBE4-C41A-76F6ABE90A20}"/>
              </a:ext>
            </a:extLst>
          </p:cNvPr>
          <p:cNvPicPr>
            <a:picLocks noChangeAspect="1"/>
          </p:cNvPicPr>
          <p:nvPr/>
        </p:nvPicPr>
        <p:blipFill>
          <a:blip r:embed="rId3"/>
          <a:stretch>
            <a:fillRect/>
          </a:stretch>
        </p:blipFill>
        <p:spPr>
          <a:xfrm>
            <a:off x="1156037" y="2186986"/>
            <a:ext cx="5692633" cy="960203"/>
          </a:xfrm>
          <a:prstGeom prst="rect">
            <a:avLst/>
          </a:prstGeom>
        </p:spPr>
      </p:pic>
      <p:pic>
        <p:nvPicPr>
          <p:cNvPr id="9" name="图片 8">
            <a:extLst>
              <a:ext uri="{FF2B5EF4-FFF2-40B4-BE49-F238E27FC236}">
                <a16:creationId xmlns:a16="http://schemas.microsoft.com/office/drawing/2014/main" id="{49EB0344-E406-0184-07EB-938EEC1EBF1A}"/>
              </a:ext>
            </a:extLst>
          </p:cNvPr>
          <p:cNvPicPr>
            <a:picLocks noChangeAspect="1"/>
          </p:cNvPicPr>
          <p:nvPr/>
        </p:nvPicPr>
        <p:blipFill>
          <a:blip r:embed="rId4"/>
          <a:stretch>
            <a:fillRect/>
          </a:stretch>
        </p:blipFill>
        <p:spPr>
          <a:xfrm>
            <a:off x="1512514" y="3395346"/>
            <a:ext cx="1592718" cy="502964"/>
          </a:xfrm>
          <a:prstGeom prst="rect">
            <a:avLst/>
          </a:prstGeom>
        </p:spPr>
      </p:pic>
      <p:pic>
        <p:nvPicPr>
          <p:cNvPr id="11" name="图片 10">
            <a:extLst>
              <a:ext uri="{FF2B5EF4-FFF2-40B4-BE49-F238E27FC236}">
                <a16:creationId xmlns:a16="http://schemas.microsoft.com/office/drawing/2014/main" id="{A4437C99-DDED-8FDE-8092-B1626F29C19E}"/>
              </a:ext>
            </a:extLst>
          </p:cNvPr>
          <p:cNvPicPr>
            <a:picLocks noChangeAspect="1"/>
          </p:cNvPicPr>
          <p:nvPr/>
        </p:nvPicPr>
        <p:blipFill>
          <a:blip r:embed="rId5"/>
          <a:stretch>
            <a:fillRect/>
          </a:stretch>
        </p:blipFill>
        <p:spPr>
          <a:xfrm>
            <a:off x="4290727" y="3440829"/>
            <a:ext cx="1455546" cy="472481"/>
          </a:xfrm>
          <a:prstGeom prst="rect">
            <a:avLst/>
          </a:prstGeom>
        </p:spPr>
      </p:pic>
      <p:pic>
        <p:nvPicPr>
          <p:cNvPr id="12" name="图片 11">
            <a:extLst>
              <a:ext uri="{FF2B5EF4-FFF2-40B4-BE49-F238E27FC236}">
                <a16:creationId xmlns:a16="http://schemas.microsoft.com/office/drawing/2014/main" id="{F380D3F7-EAFA-26E6-E588-73B609A5E481}"/>
              </a:ext>
            </a:extLst>
          </p:cNvPr>
          <p:cNvPicPr>
            <a:picLocks noChangeAspect="1"/>
          </p:cNvPicPr>
          <p:nvPr/>
        </p:nvPicPr>
        <p:blipFill>
          <a:blip r:embed="rId6"/>
          <a:stretch>
            <a:fillRect/>
          </a:stretch>
        </p:blipFill>
        <p:spPr>
          <a:xfrm>
            <a:off x="4290727" y="4391542"/>
            <a:ext cx="1988992" cy="541067"/>
          </a:xfrm>
          <a:prstGeom prst="rect">
            <a:avLst/>
          </a:prstGeom>
        </p:spPr>
      </p:pic>
      <p:pic>
        <p:nvPicPr>
          <p:cNvPr id="13" name="图片 12">
            <a:extLst>
              <a:ext uri="{FF2B5EF4-FFF2-40B4-BE49-F238E27FC236}">
                <a16:creationId xmlns:a16="http://schemas.microsoft.com/office/drawing/2014/main" id="{7CDF294E-C8D8-72B3-D0B4-F0BE6878CD57}"/>
              </a:ext>
            </a:extLst>
          </p:cNvPr>
          <p:cNvPicPr>
            <a:picLocks noChangeAspect="1"/>
          </p:cNvPicPr>
          <p:nvPr/>
        </p:nvPicPr>
        <p:blipFill>
          <a:blip r:embed="rId7"/>
          <a:stretch>
            <a:fillRect/>
          </a:stretch>
        </p:blipFill>
        <p:spPr>
          <a:xfrm>
            <a:off x="1602931" y="4456318"/>
            <a:ext cx="1516511" cy="411516"/>
          </a:xfrm>
          <a:prstGeom prst="rect">
            <a:avLst/>
          </a:prstGeom>
        </p:spPr>
      </p:pic>
      <p:pic>
        <p:nvPicPr>
          <p:cNvPr id="14" name="图片 13">
            <a:extLst>
              <a:ext uri="{FF2B5EF4-FFF2-40B4-BE49-F238E27FC236}">
                <a16:creationId xmlns:a16="http://schemas.microsoft.com/office/drawing/2014/main" id="{322F10EE-C20B-CF08-ED8E-BAC68AFD9850}"/>
              </a:ext>
            </a:extLst>
          </p:cNvPr>
          <p:cNvPicPr>
            <a:picLocks noChangeAspect="1"/>
          </p:cNvPicPr>
          <p:nvPr/>
        </p:nvPicPr>
        <p:blipFill>
          <a:blip r:embed="rId8"/>
          <a:stretch>
            <a:fillRect/>
          </a:stretch>
        </p:blipFill>
        <p:spPr>
          <a:xfrm>
            <a:off x="4495274" y="5155577"/>
            <a:ext cx="1333616" cy="449619"/>
          </a:xfrm>
          <a:prstGeom prst="rect">
            <a:avLst/>
          </a:prstGeom>
        </p:spPr>
      </p:pic>
      <p:pic>
        <p:nvPicPr>
          <p:cNvPr id="15" name="图片 14">
            <a:extLst>
              <a:ext uri="{FF2B5EF4-FFF2-40B4-BE49-F238E27FC236}">
                <a16:creationId xmlns:a16="http://schemas.microsoft.com/office/drawing/2014/main" id="{03537E5E-944E-1437-12F5-E1E1EA4DF7B9}"/>
              </a:ext>
            </a:extLst>
          </p:cNvPr>
          <p:cNvPicPr>
            <a:picLocks noChangeAspect="1"/>
          </p:cNvPicPr>
          <p:nvPr/>
        </p:nvPicPr>
        <p:blipFill>
          <a:blip r:embed="rId9"/>
          <a:stretch>
            <a:fillRect/>
          </a:stretch>
        </p:blipFill>
        <p:spPr>
          <a:xfrm>
            <a:off x="6647144" y="681037"/>
            <a:ext cx="5478994" cy="5013956"/>
          </a:xfrm>
          <a:prstGeom prst="rect">
            <a:avLst/>
          </a:prstGeom>
        </p:spPr>
      </p:pic>
      <p:pic>
        <p:nvPicPr>
          <p:cNvPr id="16" name="图片 15">
            <a:extLst>
              <a:ext uri="{FF2B5EF4-FFF2-40B4-BE49-F238E27FC236}">
                <a16:creationId xmlns:a16="http://schemas.microsoft.com/office/drawing/2014/main" id="{D0554075-9238-6D88-7D1C-505DEEDF5473}"/>
              </a:ext>
            </a:extLst>
          </p:cNvPr>
          <p:cNvPicPr>
            <a:picLocks noChangeAspect="1"/>
          </p:cNvPicPr>
          <p:nvPr/>
        </p:nvPicPr>
        <p:blipFill>
          <a:blip r:embed="rId10"/>
          <a:stretch>
            <a:fillRect/>
          </a:stretch>
        </p:blipFill>
        <p:spPr>
          <a:xfrm>
            <a:off x="687179" y="5123443"/>
            <a:ext cx="3566469" cy="571550"/>
          </a:xfrm>
          <a:prstGeom prst="rect">
            <a:avLst/>
          </a:prstGeom>
        </p:spPr>
      </p:pic>
    </p:spTree>
    <p:extLst>
      <p:ext uri="{BB962C8B-B14F-4D97-AF65-F5344CB8AC3E}">
        <p14:creationId xmlns:p14="http://schemas.microsoft.com/office/powerpoint/2010/main" val="641998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磁介质对称性问题的求解</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1B0E11B-5464-3108-7F7A-57C0B9C9D158}"/>
              </a:ext>
            </a:extLst>
          </p:cNvPr>
          <p:cNvPicPr>
            <a:picLocks noChangeAspect="1"/>
          </p:cNvPicPr>
          <p:nvPr/>
        </p:nvPicPr>
        <p:blipFill>
          <a:blip r:embed="rId2"/>
          <a:stretch>
            <a:fillRect/>
          </a:stretch>
        </p:blipFill>
        <p:spPr>
          <a:xfrm>
            <a:off x="2302898" y="1675663"/>
            <a:ext cx="5700254" cy="1516511"/>
          </a:xfrm>
          <a:prstGeom prst="rect">
            <a:avLst/>
          </a:prstGeom>
        </p:spPr>
      </p:pic>
      <p:pic>
        <p:nvPicPr>
          <p:cNvPr id="8" name="图片 7">
            <a:extLst>
              <a:ext uri="{FF2B5EF4-FFF2-40B4-BE49-F238E27FC236}">
                <a16:creationId xmlns:a16="http://schemas.microsoft.com/office/drawing/2014/main" id="{C5A04C26-07D6-36AA-3515-6B8B8625A975}"/>
              </a:ext>
            </a:extLst>
          </p:cNvPr>
          <p:cNvPicPr>
            <a:picLocks noChangeAspect="1"/>
          </p:cNvPicPr>
          <p:nvPr/>
        </p:nvPicPr>
        <p:blipFill>
          <a:blip r:embed="rId3"/>
          <a:stretch>
            <a:fillRect/>
          </a:stretch>
        </p:blipFill>
        <p:spPr>
          <a:xfrm>
            <a:off x="8905786" y="1027906"/>
            <a:ext cx="2057578" cy="2164268"/>
          </a:xfrm>
          <a:prstGeom prst="rect">
            <a:avLst/>
          </a:prstGeom>
        </p:spPr>
      </p:pic>
      <p:pic>
        <p:nvPicPr>
          <p:cNvPr id="10" name="图片 9">
            <a:extLst>
              <a:ext uri="{FF2B5EF4-FFF2-40B4-BE49-F238E27FC236}">
                <a16:creationId xmlns:a16="http://schemas.microsoft.com/office/drawing/2014/main" id="{07AAC827-781F-D4D1-74E8-8BC9CCB710D5}"/>
              </a:ext>
            </a:extLst>
          </p:cNvPr>
          <p:cNvPicPr>
            <a:picLocks noChangeAspect="1"/>
          </p:cNvPicPr>
          <p:nvPr/>
        </p:nvPicPr>
        <p:blipFill>
          <a:blip r:embed="rId4"/>
          <a:stretch>
            <a:fillRect/>
          </a:stretch>
        </p:blipFill>
        <p:spPr>
          <a:xfrm>
            <a:off x="2405777" y="3857727"/>
            <a:ext cx="5494496" cy="1653683"/>
          </a:xfrm>
          <a:prstGeom prst="rect">
            <a:avLst/>
          </a:prstGeom>
        </p:spPr>
      </p:pic>
    </p:spTree>
    <p:extLst>
      <p:ext uri="{BB962C8B-B14F-4D97-AF65-F5344CB8AC3E}">
        <p14:creationId xmlns:p14="http://schemas.microsoft.com/office/powerpoint/2010/main" val="29745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23B53654-C74A-20D2-91D1-6FC28F3F08DE}"/>
              </a:ext>
            </a:extLst>
          </p:cNvPr>
          <p:cNvPicPr>
            <a:picLocks noChangeAspect="1"/>
          </p:cNvPicPr>
          <p:nvPr/>
        </p:nvPicPr>
        <p:blipFill>
          <a:blip r:embed="rId2"/>
          <a:stretch>
            <a:fillRect/>
          </a:stretch>
        </p:blipFill>
        <p:spPr>
          <a:xfrm>
            <a:off x="2205653" y="365125"/>
            <a:ext cx="7780694" cy="2545301"/>
          </a:xfrm>
          <a:prstGeom prst="rect">
            <a:avLst/>
          </a:prstGeom>
        </p:spPr>
      </p:pic>
      <p:pic>
        <p:nvPicPr>
          <p:cNvPr id="7" name="图片 6">
            <a:extLst>
              <a:ext uri="{FF2B5EF4-FFF2-40B4-BE49-F238E27FC236}">
                <a16:creationId xmlns:a16="http://schemas.microsoft.com/office/drawing/2014/main" id="{26C4F776-86A8-6DC4-0ADF-24DEE864DC63}"/>
              </a:ext>
            </a:extLst>
          </p:cNvPr>
          <p:cNvPicPr>
            <a:picLocks noChangeAspect="1"/>
          </p:cNvPicPr>
          <p:nvPr/>
        </p:nvPicPr>
        <p:blipFill>
          <a:blip r:embed="rId3"/>
          <a:stretch>
            <a:fillRect/>
          </a:stretch>
        </p:blipFill>
        <p:spPr>
          <a:xfrm>
            <a:off x="2453339" y="3392975"/>
            <a:ext cx="6942422" cy="2301439"/>
          </a:xfrm>
          <a:prstGeom prst="rect">
            <a:avLst/>
          </a:prstGeom>
        </p:spPr>
      </p:pic>
    </p:spTree>
    <p:extLst>
      <p:ext uri="{BB962C8B-B14F-4D97-AF65-F5344CB8AC3E}">
        <p14:creationId xmlns:p14="http://schemas.microsoft.com/office/powerpoint/2010/main" val="3442097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30AC10EA-295F-4BFF-8A5E-A2F8289569ED}"/>
              </a:ext>
            </a:extLst>
          </p:cNvPr>
          <p:cNvPicPr>
            <a:picLocks noChangeAspect="1"/>
          </p:cNvPicPr>
          <p:nvPr/>
        </p:nvPicPr>
        <p:blipFill>
          <a:blip r:embed="rId2"/>
          <a:stretch>
            <a:fillRect/>
          </a:stretch>
        </p:blipFill>
        <p:spPr>
          <a:xfrm>
            <a:off x="2232325" y="1405754"/>
            <a:ext cx="7727350" cy="3132091"/>
          </a:xfrm>
          <a:prstGeom prst="rect">
            <a:avLst/>
          </a:prstGeom>
        </p:spPr>
      </p:pic>
    </p:spTree>
    <p:extLst>
      <p:ext uri="{BB962C8B-B14F-4D97-AF65-F5344CB8AC3E}">
        <p14:creationId xmlns:p14="http://schemas.microsoft.com/office/powerpoint/2010/main" val="1866195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1B5C4D8E-4957-E749-B0B6-D7AEA189E70F}"/>
              </a:ext>
            </a:extLst>
          </p:cNvPr>
          <p:cNvPicPr>
            <a:picLocks noChangeAspect="1"/>
          </p:cNvPicPr>
          <p:nvPr/>
        </p:nvPicPr>
        <p:blipFill>
          <a:blip r:embed="rId2"/>
          <a:stretch>
            <a:fillRect/>
          </a:stretch>
        </p:blipFill>
        <p:spPr>
          <a:xfrm>
            <a:off x="1870375" y="1027906"/>
            <a:ext cx="8306520" cy="4305673"/>
          </a:xfrm>
          <a:prstGeom prst="rect">
            <a:avLst/>
          </a:prstGeom>
        </p:spPr>
      </p:pic>
    </p:spTree>
    <p:extLst>
      <p:ext uri="{BB962C8B-B14F-4D97-AF65-F5344CB8AC3E}">
        <p14:creationId xmlns:p14="http://schemas.microsoft.com/office/powerpoint/2010/main" val="3569109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ADC371E3-3FA2-6BE2-FAEB-C5C931CB0A50}"/>
              </a:ext>
            </a:extLst>
          </p:cNvPr>
          <p:cNvSpPr>
            <a:spLocks noGrp="1" noChangeArrowheads="1"/>
          </p:cNvSpPr>
          <p:nvPr>
            <p:ph type="body" idx="1"/>
          </p:nvPr>
        </p:nvSpPr>
        <p:spPr>
          <a:xfrm>
            <a:off x="1752600" y="914400"/>
            <a:ext cx="5943600" cy="4953000"/>
          </a:xfrm>
        </p:spPr>
        <p:txBody>
          <a:bodyPr>
            <a:normAutofit lnSpcReduction="10000"/>
          </a:bodyPr>
          <a:lstStyle/>
          <a:p>
            <a:pPr algn="just" eaLnBrk="1" hangingPunct="1">
              <a:lnSpc>
                <a:spcPct val="900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有一磁介质细铁环，在外磁场撤消后，仍处于磁化状态，磁化强度矢量</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M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的大小处处相同，</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的方向如图所示。求环内的磁场强度</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H</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和磁感应强度</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t>
            </a:r>
          </a:p>
          <a:p>
            <a:pPr algn="just" eaLnBrk="1" hangingPunct="1">
              <a:lnSpc>
                <a:spcPct val="90000"/>
              </a:lnSpc>
            </a:pPr>
            <a:r>
              <a:rPr lang="zh-CN" altLang="en-US"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问：公式</a:t>
            </a:r>
            <a:r>
              <a:rPr lang="en-US" altLang="zh-CN"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b="1" i="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i="1" baseline="-25000"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0</a:t>
            </a:r>
            <a:r>
              <a:rPr lang="en-US" altLang="zh-CN" b="1" i="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zh-CN" altLang="en-US"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是否适用？</a:t>
            </a:r>
          </a:p>
          <a:p>
            <a:pPr algn="just" eaLnBrk="1" hangingPunct="1">
              <a:lnSpc>
                <a:spcPct val="900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答：</a:t>
            </a:r>
            <a:r>
              <a:rPr lang="zh-CN" altLang="en-US"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不适用</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，因为铁环属于铁磁质</a:t>
            </a:r>
          </a:p>
          <a:p>
            <a:pPr algn="just" eaLnBrk="1" hangingPunct="1">
              <a:lnSpc>
                <a:spcPct val="90000"/>
              </a:lnSpc>
            </a:pP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可以用</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B= </a:t>
            </a:r>
            <a:r>
              <a:rPr lang="en-US" altLang="zh-CN" b="1"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i="1" baseline="-250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0</a:t>
            </a:r>
            <a:r>
              <a:rPr lang="en-US" altLang="zh-CN" b="1" baseline="-250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(H+M)</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来讨论</a:t>
            </a:r>
          </a:p>
          <a:p>
            <a:pPr algn="just" eaLnBrk="1" hangingPunct="1">
              <a:lnSpc>
                <a:spcPct val="90000"/>
              </a:lnSpc>
            </a:pPr>
            <a:r>
              <a:rPr lang="zh-CN" altLang="en-US"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方法一</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：用</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的安培环路定理</a:t>
            </a:r>
          </a:p>
          <a:p>
            <a:pPr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求</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H—M—B</a:t>
            </a:r>
          </a:p>
          <a:p>
            <a:pPr algn="just" eaLnBrk="1" hangingPunct="1">
              <a:lnSpc>
                <a:spcPct val="90000"/>
              </a:lnSpc>
            </a:pPr>
            <a:r>
              <a:rPr lang="zh-CN" altLang="en-US" b="1" dirty="0">
                <a:solidFill>
                  <a:srgbClr val="660033"/>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方法二</a:t>
            </a:r>
            <a:r>
              <a:rPr lang="zh-CN" altLang="en-US"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M——I’——B——H </a:t>
            </a:r>
          </a:p>
        </p:txBody>
      </p:sp>
      <p:graphicFrame>
        <p:nvGraphicFramePr>
          <p:cNvPr id="10244" name="Object 4">
            <a:extLst>
              <a:ext uri="{FF2B5EF4-FFF2-40B4-BE49-F238E27FC236}">
                <a16:creationId xmlns:a16="http://schemas.microsoft.com/office/drawing/2014/main" id="{D6C6AF8D-9AEC-36CC-89D1-B3318D91DC3E}"/>
              </a:ext>
            </a:extLst>
          </p:cNvPr>
          <p:cNvGraphicFramePr>
            <a:graphicFrameLocks noChangeAspect="1"/>
          </p:cNvGraphicFramePr>
          <p:nvPr/>
        </p:nvGraphicFramePr>
        <p:xfrm>
          <a:off x="8153400" y="304800"/>
          <a:ext cx="1752600" cy="1752600"/>
        </p:xfrm>
        <a:graphic>
          <a:graphicData uri="http://schemas.openxmlformats.org/presentationml/2006/ole">
            <mc:AlternateContent xmlns:mc="http://schemas.openxmlformats.org/markup-compatibility/2006">
              <mc:Choice xmlns:v="urn:schemas-microsoft-com:vml" Requires="v">
                <p:oleObj name="位图图像" r:id="rId3" imgW="1276190" imgH="1276190" progId="Paint.Picture">
                  <p:embed/>
                </p:oleObj>
              </mc:Choice>
              <mc:Fallback>
                <p:oleObj name="位图图像" r:id="rId3" imgW="1276190" imgH="1276190" progId="Paint.Picture">
                  <p:embed/>
                  <p:pic>
                    <p:nvPicPr>
                      <p:cNvPr id="10244" name="Object 4">
                        <a:extLst>
                          <a:ext uri="{FF2B5EF4-FFF2-40B4-BE49-F238E27FC236}">
                            <a16:creationId xmlns:a16="http://schemas.microsoft.com/office/drawing/2014/main" id="{D6C6AF8D-9AEC-36CC-89D1-B3318D91D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30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7" name="Rectangle 6">
            <a:extLst>
              <a:ext uri="{FF2B5EF4-FFF2-40B4-BE49-F238E27FC236}">
                <a16:creationId xmlns:a16="http://schemas.microsoft.com/office/drawing/2014/main" id="{5B64E7A9-61AE-F4A8-7F32-BF7E4CF71F03}"/>
              </a:ext>
            </a:extLst>
          </p:cNvPr>
          <p:cNvSpPr>
            <a:spLocks noChangeArrowheads="1"/>
          </p:cNvSpPr>
          <p:nvPr/>
        </p:nvSpPr>
        <p:spPr bwMode="auto">
          <a:xfrm>
            <a:off x="4552950" y="31623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45" name="Object 5">
            <a:extLst>
              <a:ext uri="{FF2B5EF4-FFF2-40B4-BE49-F238E27FC236}">
                <a16:creationId xmlns:a16="http://schemas.microsoft.com/office/drawing/2014/main" id="{18D83F60-00AC-97CB-4697-BB0463C979E3}"/>
              </a:ext>
            </a:extLst>
          </p:cNvPr>
          <p:cNvGraphicFramePr>
            <a:graphicFrameLocks noChangeAspect="1"/>
          </p:cNvGraphicFramePr>
          <p:nvPr/>
        </p:nvGraphicFramePr>
        <p:xfrm>
          <a:off x="7315200" y="2438401"/>
          <a:ext cx="3067050" cy="982663"/>
        </p:xfrm>
        <a:graphic>
          <a:graphicData uri="http://schemas.openxmlformats.org/presentationml/2006/ole">
            <mc:AlternateContent xmlns:mc="http://schemas.openxmlformats.org/markup-compatibility/2006">
              <mc:Choice xmlns:v="urn:schemas-microsoft-com:vml" Requires="v">
                <p:oleObj name="Equation" r:id="rId5" imgW="1168200" imgH="368280" progId="Equation.3">
                  <p:embed/>
                </p:oleObj>
              </mc:Choice>
              <mc:Fallback>
                <p:oleObj name="Equation" r:id="rId5" imgW="1168200" imgH="368280" progId="Equation.3">
                  <p:embed/>
                  <p:pic>
                    <p:nvPicPr>
                      <p:cNvPr id="10245" name="Object 5">
                        <a:extLst>
                          <a:ext uri="{FF2B5EF4-FFF2-40B4-BE49-F238E27FC236}">
                            <a16:creationId xmlns:a16="http://schemas.microsoft.com/office/drawing/2014/main" id="{18D83F60-00AC-97CB-4697-BB0463C979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38401"/>
                        <a:ext cx="3067050" cy="982663"/>
                      </a:xfrm>
                      <a:prstGeom prst="rect">
                        <a:avLst/>
                      </a:prstGeom>
                      <a:solidFill>
                        <a:srgbClr val="FFFF99"/>
                      </a:solidFill>
                    </p:spPr>
                  </p:pic>
                </p:oleObj>
              </mc:Fallback>
            </mc:AlternateContent>
          </a:graphicData>
        </a:graphic>
      </p:graphicFrame>
      <p:sp>
        <p:nvSpPr>
          <p:cNvPr id="10247" name="Line 7">
            <a:extLst>
              <a:ext uri="{FF2B5EF4-FFF2-40B4-BE49-F238E27FC236}">
                <a16:creationId xmlns:a16="http://schemas.microsoft.com/office/drawing/2014/main" id="{0191F574-400B-4D52-2E5E-F58FD0AF9464}"/>
              </a:ext>
            </a:extLst>
          </p:cNvPr>
          <p:cNvSpPr>
            <a:spLocks noChangeShapeType="1"/>
          </p:cNvSpPr>
          <p:nvPr/>
        </p:nvSpPr>
        <p:spPr bwMode="auto">
          <a:xfrm flipV="1">
            <a:off x="8001000" y="1752600"/>
            <a:ext cx="762000" cy="914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48" name="AutoShape 8">
            <a:extLst>
              <a:ext uri="{FF2B5EF4-FFF2-40B4-BE49-F238E27FC236}">
                <a16:creationId xmlns:a16="http://schemas.microsoft.com/office/drawing/2014/main" id="{F1CFF93D-BD15-1C27-C7D9-D2AF8CD6B8B6}"/>
              </a:ext>
            </a:extLst>
          </p:cNvPr>
          <p:cNvSpPr>
            <a:spLocks/>
          </p:cNvSpPr>
          <p:nvPr/>
        </p:nvSpPr>
        <p:spPr bwMode="auto">
          <a:xfrm>
            <a:off x="8763000" y="1981200"/>
            <a:ext cx="762000" cy="381000"/>
          </a:xfrm>
          <a:prstGeom prst="borderCallout2">
            <a:avLst>
              <a:gd name="adj1" fmla="val 30000"/>
              <a:gd name="adj2" fmla="val 110000"/>
              <a:gd name="adj3" fmla="val 30000"/>
              <a:gd name="adj4" fmla="val 151875"/>
              <a:gd name="adj5" fmla="val 180000"/>
              <a:gd name="adj6" fmla="val 193958"/>
            </a:avLst>
          </a:prstGeom>
          <a:solidFill>
            <a:schemeClr val="accent1"/>
          </a:solidFill>
          <a:ln w="9525">
            <a:solidFill>
              <a:schemeClr val="tx1"/>
            </a:solidFill>
            <a:miter lim="800000"/>
            <a:headEnd/>
            <a:tailEnd/>
          </a:ln>
        </p:spPr>
        <p:txBody>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r>
              <a:rPr lang="en-US" altLang="zh-CN" b="1">
                <a:latin typeface="Times New Roman" panose="02020603050405020304" pitchFamily="18" charset="0"/>
              </a:rPr>
              <a:t>H=0</a:t>
            </a:r>
          </a:p>
        </p:txBody>
      </p:sp>
      <p:sp>
        <p:nvSpPr>
          <p:cNvPr id="18450" name="Rectangle 10">
            <a:extLst>
              <a:ext uri="{FF2B5EF4-FFF2-40B4-BE49-F238E27FC236}">
                <a16:creationId xmlns:a16="http://schemas.microsoft.com/office/drawing/2014/main" id="{C70AADF1-83C6-312C-2FFF-57446C0C432C}"/>
              </a:ext>
            </a:extLst>
          </p:cNvPr>
          <p:cNvSpPr>
            <a:spLocks noChangeArrowheads="1"/>
          </p:cNvSpPr>
          <p:nvPr/>
        </p:nvSpPr>
        <p:spPr bwMode="auto">
          <a:xfrm>
            <a:off x="5405438" y="3271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49" name="Object 9">
            <a:extLst>
              <a:ext uri="{FF2B5EF4-FFF2-40B4-BE49-F238E27FC236}">
                <a16:creationId xmlns:a16="http://schemas.microsoft.com/office/drawing/2014/main" id="{0A63591C-CA03-DC12-3ADF-D01F4FB193EC}"/>
              </a:ext>
            </a:extLst>
          </p:cNvPr>
          <p:cNvGraphicFramePr>
            <a:graphicFrameLocks noChangeAspect="1"/>
          </p:cNvGraphicFramePr>
          <p:nvPr/>
        </p:nvGraphicFramePr>
        <p:xfrm>
          <a:off x="7772400" y="3276601"/>
          <a:ext cx="2438400" cy="555625"/>
        </p:xfrm>
        <a:graphic>
          <a:graphicData uri="http://schemas.openxmlformats.org/presentationml/2006/ole">
            <mc:AlternateContent xmlns:mc="http://schemas.openxmlformats.org/markup-compatibility/2006">
              <mc:Choice xmlns:v="urn:schemas-microsoft-com:vml" Requires="v">
                <p:oleObj r:id="rId7" imgW="1016000" imgH="228600" progId="Equation.3">
                  <p:embed/>
                </p:oleObj>
              </mc:Choice>
              <mc:Fallback>
                <p:oleObj r:id="rId7" imgW="1016000" imgH="228600" progId="Equation.3">
                  <p:embed/>
                  <p:pic>
                    <p:nvPicPr>
                      <p:cNvPr id="10249" name="Object 9">
                        <a:extLst>
                          <a:ext uri="{FF2B5EF4-FFF2-40B4-BE49-F238E27FC236}">
                            <a16:creationId xmlns:a16="http://schemas.microsoft.com/office/drawing/2014/main" id="{0A63591C-CA03-DC12-3ADF-D01F4FB193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2400" y="3276601"/>
                        <a:ext cx="2438400" cy="555625"/>
                      </a:xfrm>
                      <a:prstGeom prst="rect">
                        <a:avLst/>
                      </a:prstGeom>
                      <a:solidFill>
                        <a:srgbClr val="FFFF99"/>
                      </a:solidFill>
                    </p:spPr>
                  </p:pic>
                </p:oleObj>
              </mc:Fallback>
            </mc:AlternateContent>
          </a:graphicData>
        </a:graphic>
      </p:graphicFrame>
      <p:sp>
        <p:nvSpPr>
          <p:cNvPr id="10251" name="Line 11">
            <a:extLst>
              <a:ext uri="{FF2B5EF4-FFF2-40B4-BE49-F238E27FC236}">
                <a16:creationId xmlns:a16="http://schemas.microsoft.com/office/drawing/2014/main" id="{1AC8A170-CA1D-22E4-EC03-7BD2F679E77C}"/>
              </a:ext>
            </a:extLst>
          </p:cNvPr>
          <p:cNvSpPr>
            <a:spLocks noChangeShapeType="1"/>
          </p:cNvSpPr>
          <p:nvPr/>
        </p:nvSpPr>
        <p:spPr bwMode="auto">
          <a:xfrm flipH="1">
            <a:off x="8991600" y="2895600"/>
            <a:ext cx="1143000" cy="533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452" name="Rectangle 13">
            <a:extLst>
              <a:ext uri="{FF2B5EF4-FFF2-40B4-BE49-F238E27FC236}">
                <a16:creationId xmlns:a16="http://schemas.microsoft.com/office/drawing/2014/main" id="{684D0EB1-A0A0-4010-7BDA-D26AC8BCA070}"/>
              </a:ext>
            </a:extLst>
          </p:cNvPr>
          <p:cNvSpPr>
            <a:spLocks noChangeArrowheads="1"/>
          </p:cNvSpPr>
          <p:nvPr/>
        </p:nvSpPr>
        <p:spPr bwMode="auto">
          <a:xfrm>
            <a:off x="5691188" y="3271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52" name="Object 12">
            <a:extLst>
              <a:ext uri="{FF2B5EF4-FFF2-40B4-BE49-F238E27FC236}">
                <a16:creationId xmlns:a16="http://schemas.microsoft.com/office/drawing/2014/main" id="{6DC714A9-4FE5-7CCF-C821-2C035BF89608}"/>
              </a:ext>
            </a:extLst>
          </p:cNvPr>
          <p:cNvGraphicFramePr>
            <a:graphicFrameLocks noChangeAspect="1"/>
          </p:cNvGraphicFramePr>
          <p:nvPr/>
        </p:nvGraphicFramePr>
        <p:xfrm>
          <a:off x="8229600" y="3810000"/>
          <a:ext cx="1295400" cy="503238"/>
        </p:xfrm>
        <a:graphic>
          <a:graphicData uri="http://schemas.openxmlformats.org/presentationml/2006/ole">
            <mc:AlternateContent xmlns:mc="http://schemas.openxmlformats.org/markup-compatibility/2006">
              <mc:Choice xmlns:v="urn:schemas-microsoft-com:vml" Requires="v">
                <p:oleObj r:id="rId9" imgW="596900" imgH="228600" progId="Equation.3">
                  <p:embed/>
                </p:oleObj>
              </mc:Choice>
              <mc:Fallback>
                <p:oleObj r:id="rId9" imgW="596900" imgH="228600" progId="Equation.3">
                  <p:embed/>
                  <p:pic>
                    <p:nvPicPr>
                      <p:cNvPr id="10252" name="Object 12">
                        <a:extLst>
                          <a:ext uri="{FF2B5EF4-FFF2-40B4-BE49-F238E27FC236}">
                            <a16:creationId xmlns:a16="http://schemas.microsoft.com/office/drawing/2014/main" id="{6DC714A9-4FE5-7CCF-C821-2C035BF896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9600" y="3810000"/>
                        <a:ext cx="1295400" cy="503238"/>
                      </a:xfrm>
                      <a:prstGeom prst="rect">
                        <a:avLst/>
                      </a:prstGeom>
                      <a:solidFill>
                        <a:srgbClr val="FFCC99"/>
                      </a:solidFill>
                    </p:spPr>
                  </p:pic>
                </p:oleObj>
              </mc:Fallback>
            </mc:AlternateContent>
          </a:graphicData>
        </a:graphic>
      </p:graphicFrame>
      <p:sp>
        <p:nvSpPr>
          <p:cNvPr id="18453" name="Rectangle 15">
            <a:extLst>
              <a:ext uri="{FF2B5EF4-FFF2-40B4-BE49-F238E27FC236}">
                <a16:creationId xmlns:a16="http://schemas.microsoft.com/office/drawing/2014/main" id="{903120CE-BEDC-DD24-8F5A-A170C601E3D2}"/>
              </a:ext>
            </a:extLst>
          </p:cNvPr>
          <p:cNvSpPr>
            <a:spLocks noChangeArrowheads="1"/>
          </p:cNvSpPr>
          <p:nvPr/>
        </p:nvSpPr>
        <p:spPr bwMode="auto">
          <a:xfrm>
            <a:off x="5619750" y="33051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54" name="Object 14">
            <a:extLst>
              <a:ext uri="{FF2B5EF4-FFF2-40B4-BE49-F238E27FC236}">
                <a16:creationId xmlns:a16="http://schemas.microsoft.com/office/drawing/2014/main" id="{E5A28BDB-BB70-4C57-D2A9-C8777383E0E1}"/>
              </a:ext>
            </a:extLst>
          </p:cNvPr>
          <p:cNvGraphicFramePr>
            <a:graphicFrameLocks noChangeAspect="1"/>
          </p:cNvGraphicFramePr>
          <p:nvPr/>
        </p:nvGraphicFramePr>
        <p:xfrm>
          <a:off x="7010400" y="4419601"/>
          <a:ext cx="1524000" cy="396875"/>
        </p:xfrm>
        <a:graphic>
          <a:graphicData uri="http://schemas.openxmlformats.org/presentationml/2006/ole">
            <mc:AlternateContent xmlns:mc="http://schemas.openxmlformats.org/markup-compatibility/2006">
              <mc:Choice xmlns:v="urn:schemas-microsoft-com:vml" Requires="v">
                <p:oleObj r:id="rId11" imgW="622030" imgH="165028" progId="Equation.3">
                  <p:embed/>
                </p:oleObj>
              </mc:Choice>
              <mc:Fallback>
                <p:oleObj r:id="rId11" imgW="622030" imgH="165028" progId="Equation.3">
                  <p:embed/>
                  <p:pic>
                    <p:nvPicPr>
                      <p:cNvPr id="10254" name="Object 14">
                        <a:extLst>
                          <a:ext uri="{FF2B5EF4-FFF2-40B4-BE49-F238E27FC236}">
                            <a16:creationId xmlns:a16="http://schemas.microsoft.com/office/drawing/2014/main" id="{E5A28BDB-BB70-4C57-D2A9-C8777383E0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4419601"/>
                        <a:ext cx="1524000" cy="396875"/>
                      </a:xfrm>
                      <a:prstGeom prst="rect">
                        <a:avLst/>
                      </a:prstGeom>
                      <a:solidFill>
                        <a:srgbClr val="CCFFFF"/>
                      </a:solidFill>
                    </p:spPr>
                  </p:pic>
                </p:oleObj>
              </mc:Fallback>
            </mc:AlternateContent>
          </a:graphicData>
        </a:graphic>
      </p:graphicFrame>
      <p:sp>
        <p:nvSpPr>
          <p:cNvPr id="18454" name="Rectangle 17">
            <a:extLst>
              <a:ext uri="{FF2B5EF4-FFF2-40B4-BE49-F238E27FC236}">
                <a16:creationId xmlns:a16="http://schemas.microsoft.com/office/drawing/2014/main" id="{D7B8442C-C4E5-0776-3BEF-95C14FBBF0D2}"/>
              </a:ext>
            </a:extLst>
          </p:cNvPr>
          <p:cNvSpPr>
            <a:spLocks noChangeArrowheads="1"/>
          </p:cNvSpPr>
          <p:nvPr/>
        </p:nvSpPr>
        <p:spPr bwMode="auto">
          <a:xfrm>
            <a:off x="5734050" y="32670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56" name="Object 16">
            <a:extLst>
              <a:ext uri="{FF2B5EF4-FFF2-40B4-BE49-F238E27FC236}">
                <a16:creationId xmlns:a16="http://schemas.microsoft.com/office/drawing/2014/main" id="{0856D01D-3B64-CA50-8565-E3E0F6EA5021}"/>
              </a:ext>
            </a:extLst>
          </p:cNvPr>
          <p:cNvGraphicFramePr>
            <a:graphicFrameLocks noChangeAspect="1"/>
          </p:cNvGraphicFramePr>
          <p:nvPr/>
        </p:nvGraphicFramePr>
        <p:xfrm>
          <a:off x="8839200" y="4343401"/>
          <a:ext cx="1143000" cy="512763"/>
        </p:xfrm>
        <a:graphic>
          <a:graphicData uri="http://schemas.openxmlformats.org/presentationml/2006/ole">
            <mc:AlternateContent xmlns:mc="http://schemas.openxmlformats.org/markup-compatibility/2006">
              <mc:Choice xmlns:v="urn:schemas-microsoft-com:vml" Requires="v">
                <p:oleObj r:id="rId13" imgW="405872" imgH="177569" progId="Equation.3">
                  <p:embed/>
                </p:oleObj>
              </mc:Choice>
              <mc:Fallback>
                <p:oleObj r:id="rId13" imgW="405872" imgH="177569" progId="Equation.3">
                  <p:embed/>
                  <p:pic>
                    <p:nvPicPr>
                      <p:cNvPr id="10256" name="Object 16">
                        <a:extLst>
                          <a:ext uri="{FF2B5EF4-FFF2-40B4-BE49-F238E27FC236}">
                            <a16:creationId xmlns:a16="http://schemas.microsoft.com/office/drawing/2014/main" id="{0856D01D-3B64-CA50-8565-E3E0F6EA50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9200" y="4343401"/>
                        <a:ext cx="1143000" cy="512763"/>
                      </a:xfrm>
                      <a:prstGeom prst="rect">
                        <a:avLst/>
                      </a:prstGeom>
                      <a:solidFill>
                        <a:srgbClr val="CCFFFF"/>
                      </a:solidFill>
                    </p:spPr>
                  </p:pic>
                </p:oleObj>
              </mc:Fallback>
            </mc:AlternateContent>
          </a:graphicData>
        </a:graphic>
      </p:graphicFrame>
      <p:sp>
        <p:nvSpPr>
          <p:cNvPr id="10258" name="Text Box 18">
            <a:extLst>
              <a:ext uri="{FF2B5EF4-FFF2-40B4-BE49-F238E27FC236}">
                <a16:creationId xmlns:a16="http://schemas.microsoft.com/office/drawing/2014/main" id="{CDF193D7-E4A4-D783-9923-CEB1A053CC88}"/>
              </a:ext>
            </a:extLst>
          </p:cNvPr>
          <p:cNvSpPr txBox="1">
            <a:spLocks noChangeArrowheads="1"/>
          </p:cNvSpPr>
          <p:nvPr/>
        </p:nvSpPr>
        <p:spPr bwMode="auto">
          <a:xfrm>
            <a:off x="7620000" y="4876800"/>
            <a:ext cx="2209800" cy="457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zh-CN" altLang="en-US" b="1"/>
              <a:t>与螺绕环类比</a:t>
            </a:r>
          </a:p>
        </p:txBody>
      </p:sp>
      <p:sp>
        <p:nvSpPr>
          <p:cNvPr id="18456" name="Rectangle 20">
            <a:extLst>
              <a:ext uri="{FF2B5EF4-FFF2-40B4-BE49-F238E27FC236}">
                <a16:creationId xmlns:a16="http://schemas.microsoft.com/office/drawing/2014/main" id="{93BD3CC3-419D-14BD-2A0A-5E6F51EF212F}"/>
              </a:ext>
            </a:extLst>
          </p:cNvPr>
          <p:cNvSpPr>
            <a:spLocks noChangeArrowheads="1"/>
          </p:cNvSpPr>
          <p:nvPr/>
        </p:nvSpPr>
        <p:spPr bwMode="auto">
          <a:xfrm>
            <a:off x="5362575" y="32575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59" name="Object 19">
            <a:extLst>
              <a:ext uri="{FF2B5EF4-FFF2-40B4-BE49-F238E27FC236}">
                <a16:creationId xmlns:a16="http://schemas.microsoft.com/office/drawing/2014/main" id="{E6CDB444-DFE8-0CF3-2EDF-6FD048C18EBD}"/>
              </a:ext>
            </a:extLst>
          </p:cNvPr>
          <p:cNvGraphicFramePr>
            <a:graphicFrameLocks noChangeAspect="1"/>
          </p:cNvGraphicFramePr>
          <p:nvPr/>
        </p:nvGraphicFramePr>
        <p:xfrm>
          <a:off x="8077201" y="5867400"/>
          <a:ext cx="2181225" cy="515938"/>
        </p:xfrm>
        <a:graphic>
          <a:graphicData uri="http://schemas.openxmlformats.org/presentationml/2006/ole">
            <mc:AlternateContent xmlns:mc="http://schemas.openxmlformats.org/markup-compatibility/2006">
              <mc:Choice xmlns:v="urn:schemas-microsoft-com:vml" Requires="v">
                <p:oleObj name="Equation" r:id="rId15" imgW="977760" imgH="228600" progId="Equation.3">
                  <p:embed/>
                </p:oleObj>
              </mc:Choice>
              <mc:Fallback>
                <p:oleObj name="Equation" r:id="rId15" imgW="977760" imgH="228600" progId="Equation.3">
                  <p:embed/>
                  <p:pic>
                    <p:nvPicPr>
                      <p:cNvPr id="10259" name="Object 19">
                        <a:extLst>
                          <a:ext uri="{FF2B5EF4-FFF2-40B4-BE49-F238E27FC236}">
                            <a16:creationId xmlns:a16="http://schemas.microsoft.com/office/drawing/2014/main" id="{E6CDB444-DFE8-0CF3-2EDF-6FD048C18E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7201" y="5867400"/>
                        <a:ext cx="2181225" cy="515938"/>
                      </a:xfrm>
                      <a:prstGeom prst="rect">
                        <a:avLst/>
                      </a:prstGeom>
                      <a:solidFill>
                        <a:srgbClr val="CCFFFF"/>
                      </a:solidFill>
                    </p:spPr>
                  </p:pic>
                </p:oleObj>
              </mc:Fallback>
            </mc:AlternateContent>
          </a:graphicData>
        </a:graphic>
      </p:graphicFrame>
      <p:sp>
        <p:nvSpPr>
          <p:cNvPr id="10262" name="Text Box 22">
            <a:extLst>
              <a:ext uri="{FF2B5EF4-FFF2-40B4-BE49-F238E27FC236}">
                <a16:creationId xmlns:a16="http://schemas.microsoft.com/office/drawing/2014/main" id="{682D4ECF-F889-97FD-0946-D786C5507B1C}"/>
              </a:ext>
            </a:extLst>
          </p:cNvPr>
          <p:cNvSpPr txBox="1">
            <a:spLocks noChangeArrowheads="1"/>
          </p:cNvSpPr>
          <p:nvPr/>
        </p:nvSpPr>
        <p:spPr bwMode="auto">
          <a:xfrm>
            <a:off x="7467600" y="5334000"/>
            <a:ext cx="2590800" cy="4572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lang="en-US" altLang="zh-CN" b="1">
                <a:latin typeface="Times New Roman" panose="02020603050405020304" pitchFamily="18" charset="0"/>
                <a:ea typeface="华文中宋" panose="02010600040101010101" pitchFamily="2" charset="-122"/>
              </a:rPr>
              <a:t>B</a:t>
            </a:r>
            <a:r>
              <a:rPr lang="zh-CN" altLang="en-US" b="1">
                <a:latin typeface="Times New Roman" panose="02020603050405020304" pitchFamily="18" charset="0"/>
                <a:ea typeface="华文中宋" panose="02010600040101010101" pitchFamily="2" charset="-122"/>
              </a:rPr>
              <a:t>和</a:t>
            </a:r>
            <a:r>
              <a:rPr lang="en-US" altLang="zh-CN" b="1">
                <a:latin typeface="Times New Roman" panose="02020603050405020304" pitchFamily="18" charset="0"/>
                <a:ea typeface="华文中宋" panose="02010600040101010101" pitchFamily="2" charset="-122"/>
              </a:rPr>
              <a:t>M</a:t>
            </a:r>
            <a:r>
              <a:rPr lang="zh-CN" altLang="en-US" b="1">
                <a:latin typeface="Times New Roman" panose="02020603050405020304" pitchFamily="18" charset="0"/>
                <a:ea typeface="华文中宋" panose="02010600040101010101" pitchFamily="2" charset="-122"/>
              </a:rPr>
              <a:t>方向一致为</a:t>
            </a:r>
            <a:r>
              <a:rPr lang="zh-CN" altLang="en-US"/>
              <a:t> </a:t>
            </a:r>
          </a:p>
        </p:txBody>
      </p:sp>
      <p:sp>
        <p:nvSpPr>
          <p:cNvPr id="18458" name="Rectangle 24">
            <a:extLst>
              <a:ext uri="{FF2B5EF4-FFF2-40B4-BE49-F238E27FC236}">
                <a16:creationId xmlns:a16="http://schemas.microsoft.com/office/drawing/2014/main" id="{58BB1912-38C2-AA81-1C3C-30FE131EA46C}"/>
              </a:ext>
            </a:extLst>
          </p:cNvPr>
          <p:cNvSpPr>
            <a:spLocks noChangeArrowheads="1"/>
          </p:cNvSpPr>
          <p:nvPr/>
        </p:nvSpPr>
        <p:spPr bwMode="auto">
          <a:xfrm>
            <a:off x="5691188" y="3271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0265" name="AutoShape 25">
            <a:extLst>
              <a:ext uri="{FF2B5EF4-FFF2-40B4-BE49-F238E27FC236}">
                <a16:creationId xmlns:a16="http://schemas.microsoft.com/office/drawing/2014/main" id="{C46C46B4-487B-DAE6-A398-EFF099C30874}"/>
              </a:ext>
            </a:extLst>
          </p:cNvPr>
          <p:cNvSpPr>
            <a:spLocks noChangeArrowheads="1"/>
          </p:cNvSpPr>
          <p:nvPr/>
        </p:nvSpPr>
        <p:spPr bwMode="auto">
          <a:xfrm>
            <a:off x="7620000" y="6019800"/>
            <a:ext cx="304800" cy="152400"/>
          </a:xfrm>
          <a:prstGeom prst="leftArrow">
            <a:avLst>
              <a:gd name="adj1" fmla="val 50000"/>
              <a:gd name="adj2" fmla="val 50000"/>
            </a:avLst>
          </a:prstGeom>
          <a:solidFill>
            <a:srgbClr val="FF9933"/>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8460" name="Rectangle 27">
            <a:extLst>
              <a:ext uri="{FF2B5EF4-FFF2-40B4-BE49-F238E27FC236}">
                <a16:creationId xmlns:a16="http://schemas.microsoft.com/office/drawing/2014/main" id="{3E162D29-6157-FC7A-9B14-08649CB2C083}"/>
              </a:ext>
            </a:extLst>
          </p:cNvPr>
          <p:cNvSpPr>
            <a:spLocks noChangeArrowheads="1"/>
          </p:cNvSpPr>
          <p:nvPr/>
        </p:nvSpPr>
        <p:spPr bwMode="auto">
          <a:xfrm>
            <a:off x="5405438" y="3271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66" name="Object 26">
            <a:extLst>
              <a:ext uri="{FF2B5EF4-FFF2-40B4-BE49-F238E27FC236}">
                <a16:creationId xmlns:a16="http://schemas.microsoft.com/office/drawing/2014/main" id="{6473718F-5245-5901-109F-CD391DBB7CDA}"/>
              </a:ext>
            </a:extLst>
          </p:cNvPr>
          <p:cNvGraphicFramePr>
            <a:graphicFrameLocks noChangeAspect="1"/>
          </p:cNvGraphicFramePr>
          <p:nvPr/>
        </p:nvGraphicFramePr>
        <p:xfrm>
          <a:off x="5105400" y="5867401"/>
          <a:ext cx="2362200" cy="536575"/>
        </p:xfrm>
        <a:graphic>
          <a:graphicData uri="http://schemas.openxmlformats.org/presentationml/2006/ole">
            <mc:AlternateContent xmlns:mc="http://schemas.openxmlformats.org/markup-compatibility/2006">
              <mc:Choice xmlns:v="urn:schemas-microsoft-com:vml" Requires="v">
                <p:oleObj r:id="rId17" imgW="1016000" imgH="228600" progId="Equation.3">
                  <p:embed/>
                </p:oleObj>
              </mc:Choice>
              <mc:Fallback>
                <p:oleObj r:id="rId17" imgW="1016000" imgH="228600" progId="Equation.3">
                  <p:embed/>
                  <p:pic>
                    <p:nvPicPr>
                      <p:cNvPr id="10266" name="Object 26">
                        <a:extLst>
                          <a:ext uri="{FF2B5EF4-FFF2-40B4-BE49-F238E27FC236}">
                            <a16:creationId xmlns:a16="http://schemas.microsoft.com/office/drawing/2014/main" id="{6473718F-5245-5901-109F-CD391DBB7C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5867401"/>
                        <a:ext cx="2362200" cy="536575"/>
                      </a:xfrm>
                      <a:prstGeom prst="rect">
                        <a:avLst/>
                      </a:prstGeom>
                      <a:solidFill>
                        <a:srgbClr val="CCFFFF"/>
                      </a:solidFill>
                    </p:spPr>
                  </p:pic>
                </p:oleObj>
              </mc:Fallback>
            </mc:AlternateContent>
          </a:graphicData>
        </a:graphic>
      </p:graphicFrame>
      <p:sp>
        <p:nvSpPr>
          <p:cNvPr id="10268" name="AutoShape 28">
            <a:extLst>
              <a:ext uri="{FF2B5EF4-FFF2-40B4-BE49-F238E27FC236}">
                <a16:creationId xmlns:a16="http://schemas.microsoft.com/office/drawing/2014/main" id="{02976E12-92A9-3FDB-7F32-05BA89636D1E}"/>
              </a:ext>
            </a:extLst>
          </p:cNvPr>
          <p:cNvSpPr>
            <a:spLocks noChangeArrowheads="1"/>
          </p:cNvSpPr>
          <p:nvPr/>
        </p:nvSpPr>
        <p:spPr bwMode="auto">
          <a:xfrm>
            <a:off x="4648200" y="6019800"/>
            <a:ext cx="304800" cy="152400"/>
          </a:xfrm>
          <a:prstGeom prst="leftArrow">
            <a:avLst>
              <a:gd name="adj1" fmla="val 50000"/>
              <a:gd name="adj2" fmla="val 50000"/>
            </a:avLst>
          </a:prstGeom>
          <a:solidFill>
            <a:srgbClr val="FF9933"/>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8462" name="Rectangle 30">
            <a:extLst>
              <a:ext uri="{FF2B5EF4-FFF2-40B4-BE49-F238E27FC236}">
                <a16:creationId xmlns:a16="http://schemas.microsoft.com/office/drawing/2014/main" id="{58387820-1D9A-2DED-83A6-8F771C903CDA}"/>
              </a:ext>
            </a:extLst>
          </p:cNvPr>
          <p:cNvSpPr>
            <a:spLocks noChangeArrowheads="1"/>
          </p:cNvSpPr>
          <p:nvPr/>
        </p:nvSpPr>
        <p:spPr bwMode="auto">
          <a:xfrm>
            <a:off x="5472113" y="31765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10269" name="Object 29">
            <a:extLst>
              <a:ext uri="{FF2B5EF4-FFF2-40B4-BE49-F238E27FC236}">
                <a16:creationId xmlns:a16="http://schemas.microsoft.com/office/drawing/2014/main" id="{DC1CC125-6FD0-DCB6-290D-CA0A4759B378}"/>
              </a:ext>
            </a:extLst>
          </p:cNvPr>
          <p:cNvGraphicFramePr>
            <a:graphicFrameLocks noChangeAspect="1"/>
          </p:cNvGraphicFramePr>
          <p:nvPr/>
        </p:nvGraphicFramePr>
        <p:xfrm>
          <a:off x="2438400" y="5653088"/>
          <a:ext cx="2057400" cy="831850"/>
        </p:xfrm>
        <a:graphic>
          <a:graphicData uri="http://schemas.openxmlformats.org/presentationml/2006/ole">
            <mc:AlternateContent xmlns:mc="http://schemas.openxmlformats.org/markup-compatibility/2006">
              <mc:Choice xmlns:v="urn:schemas-microsoft-com:vml" Requires="v">
                <p:oleObj r:id="rId18" imgW="1054100" imgH="431800" progId="Equation.3">
                  <p:embed/>
                </p:oleObj>
              </mc:Choice>
              <mc:Fallback>
                <p:oleObj r:id="rId18" imgW="1054100" imgH="431800" progId="Equation.3">
                  <p:embed/>
                  <p:pic>
                    <p:nvPicPr>
                      <p:cNvPr id="10269" name="Object 29">
                        <a:extLst>
                          <a:ext uri="{FF2B5EF4-FFF2-40B4-BE49-F238E27FC236}">
                            <a16:creationId xmlns:a16="http://schemas.microsoft.com/office/drawing/2014/main" id="{DC1CC125-6FD0-DCB6-290D-CA0A4759B37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38400" y="5653088"/>
                        <a:ext cx="2057400" cy="831850"/>
                      </a:xfrm>
                      <a:prstGeom prst="rect">
                        <a:avLst/>
                      </a:prstGeom>
                      <a:solidFill>
                        <a:srgbClr val="CCFFCC"/>
                      </a:solidFill>
                    </p:spPr>
                  </p:pic>
                </p:oleObj>
              </mc:Fallback>
            </mc:AlternateContent>
          </a:graphicData>
        </a:graphic>
      </p:graphicFrame>
      <p:sp>
        <p:nvSpPr>
          <p:cNvPr id="10273" name="AutoShape 33">
            <a:extLst>
              <a:ext uri="{FF2B5EF4-FFF2-40B4-BE49-F238E27FC236}">
                <a16:creationId xmlns:a16="http://schemas.microsoft.com/office/drawing/2014/main" id="{BE720950-EB89-8853-F6F5-22015AAB1B48}"/>
              </a:ext>
            </a:extLst>
          </p:cNvPr>
          <p:cNvSpPr>
            <a:spLocks noChangeArrowheads="1"/>
          </p:cNvSpPr>
          <p:nvPr/>
        </p:nvSpPr>
        <p:spPr bwMode="auto">
          <a:xfrm rot="16290949">
            <a:off x="9831388" y="4648200"/>
            <a:ext cx="762000" cy="457200"/>
          </a:xfrm>
          <a:prstGeom prst="curvedUpArrow">
            <a:avLst>
              <a:gd name="adj1" fmla="val 16435"/>
              <a:gd name="adj2" fmla="val 49769"/>
              <a:gd name="adj3" fmla="val 33333"/>
            </a:avLst>
          </a:prstGeom>
          <a:solidFill>
            <a:srgbClr val="FF9933"/>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 name="标题 1">
            <a:extLst>
              <a:ext uri="{FF2B5EF4-FFF2-40B4-BE49-F238E27FC236}">
                <a16:creationId xmlns:a16="http://schemas.microsoft.com/office/drawing/2014/main" id="{4FB1228F-8528-9799-240D-91E3974EE6B2}"/>
              </a:ext>
            </a:extLst>
          </p:cNvPr>
          <p:cNvSpPr txBox="1">
            <a:spLocks/>
          </p:cNvSpPr>
          <p:nvPr/>
        </p:nvSpPr>
        <p:spPr>
          <a:xfrm>
            <a:off x="1143000" y="-619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宋体" panose="02010600030101010101" pitchFamily="2" charset="-122"/>
                <a:ea typeface="宋体" panose="02010600030101010101" pitchFamily="2" charset="-122"/>
              </a:rPr>
              <a:t>非线性介质情况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3765956B-CE81-6546-1783-897EEE8D78AE}"/>
              </a:ext>
            </a:extLst>
          </p:cNvPr>
          <p:cNvSpPr>
            <a:spLocks noGrp="1" noChangeArrowheads="1"/>
          </p:cNvSpPr>
          <p:nvPr>
            <p:ph type="title"/>
          </p:nvPr>
        </p:nvSpPr>
        <p:spPr>
          <a:xfrm>
            <a:off x="1919289" y="228600"/>
            <a:ext cx="8569325" cy="762000"/>
          </a:xfrm>
        </p:spPr>
        <p:txBody>
          <a:bodyPr>
            <a:normAutofit/>
          </a:bodyPr>
          <a:lstStyle/>
          <a:p>
            <a:pPr algn="just" eaLnBrk="1" hangingPunct="1"/>
            <a:r>
              <a:rPr lang="zh-CN" altLang="en-US" b="1" dirty="0">
                <a:latin typeface="黑体" panose="02010609060101010101" pitchFamily="49" charset="-122"/>
                <a:ea typeface="黑体" panose="02010609060101010101" pitchFamily="49" charset="-122"/>
              </a:rPr>
              <a:t>电介质</a:t>
            </a:r>
            <a:endParaRPr lang="en-US" altLang="zh-CN" b="1" dirty="0">
              <a:latin typeface="黑体" panose="02010609060101010101" pitchFamily="49" charset="-122"/>
              <a:ea typeface="黑体" panose="02010609060101010101" pitchFamily="49" charset="-122"/>
            </a:endParaRPr>
          </a:p>
        </p:txBody>
      </p:sp>
      <p:sp>
        <p:nvSpPr>
          <p:cNvPr id="5123" name="Rectangle 3">
            <a:extLst>
              <a:ext uri="{FF2B5EF4-FFF2-40B4-BE49-F238E27FC236}">
                <a16:creationId xmlns:a16="http://schemas.microsoft.com/office/drawing/2014/main" id="{9D69CCE3-FD79-DDD9-8FE2-0FD6A1B2BF0B}"/>
              </a:ext>
            </a:extLst>
          </p:cNvPr>
          <p:cNvSpPr>
            <a:spLocks noGrp="1" noChangeArrowheads="1"/>
          </p:cNvSpPr>
          <p:nvPr>
            <p:ph type="body" idx="1"/>
          </p:nvPr>
        </p:nvSpPr>
        <p:spPr>
          <a:xfrm>
            <a:off x="2286000" y="1295400"/>
            <a:ext cx="8110538" cy="5029200"/>
          </a:xfrm>
        </p:spPr>
        <p:txBody>
          <a:bodyPr/>
          <a:lstStyle/>
          <a:p>
            <a:pPr eaLnBrk="1" hangingPunct="1"/>
            <a:r>
              <a:rPr lang="zh-CN" altLang="en-US" b="1" dirty="0">
                <a:latin typeface="黑体" panose="02010609060101010101" pitchFamily="49" charset="-122"/>
                <a:ea typeface="黑体" panose="02010609060101010101" pitchFamily="49" charset="-122"/>
              </a:rPr>
              <a:t>物质具有电结构</a:t>
            </a:r>
          </a:p>
          <a:p>
            <a:pPr eaLnBrk="1" hangingPunct="1"/>
            <a:r>
              <a:rPr lang="zh-CN" altLang="en-US" b="1" dirty="0">
                <a:latin typeface="黑体" panose="02010609060101010101" pitchFamily="49" charset="-122"/>
                <a:ea typeface="黑体" panose="02010609060101010101" pitchFamily="49" charset="-122"/>
              </a:rPr>
              <a:t>当物质处于静电场中  </a:t>
            </a:r>
          </a:p>
          <a:p>
            <a:pPr lvl="1" algn="just" eaLnBrk="1" hangingPunct="1"/>
            <a:r>
              <a:rPr lang="zh-CN" altLang="en-US" b="1" dirty="0">
                <a:solidFill>
                  <a:srgbClr val="336699"/>
                </a:solidFill>
                <a:latin typeface="黑体" panose="02010609060101010101" pitchFamily="49" charset="-122"/>
                <a:ea typeface="黑体" panose="02010609060101010101" pitchFamily="49" charset="-122"/>
              </a:rPr>
              <a:t>场对物质的作用：对物质中的带电粒子作用</a:t>
            </a:r>
          </a:p>
          <a:p>
            <a:pPr lvl="1" eaLnBrk="1" hangingPunct="1"/>
            <a:r>
              <a:rPr lang="zh-CN" altLang="en-US" b="1" dirty="0">
                <a:solidFill>
                  <a:srgbClr val="336699"/>
                </a:solidFill>
                <a:latin typeface="黑体" panose="02010609060101010101" pitchFamily="49" charset="-122"/>
                <a:ea typeface="黑体" panose="02010609060101010101" pitchFamily="49" charset="-122"/>
              </a:rPr>
              <a:t>物质对场的响应：物质中的带电粒子对电场力的作用的响应</a:t>
            </a:r>
            <a:r>
              <a:rPr lang="zh-CN" altLang="en-US" b="1" dirty="0">
                <a:latin typeface="黑体" panose="02010609060101010101" pitchFamily="49" charset="-122"/>
                <a:ea typeface="黑体" panose="02010609060101010101" pitchFamily="49" charset="-122"/>
              </a:rPr>
              <a:t> </a:t>
            </a:r>
          </a:p>
          <a:p>
            <a:pPr eaLnBrk="1" hangingPunct="1"/>
            <a:r>
              <a:rPr lang="zh-CN" altLang="en-US" b="1" dirty="0">
                <a:latin typeface="黑体" panose="02010609060101010101" pitchFamily="49" charset="-122"/>
                <a:ea typeface="黑体" panose="02010609060101010101" pitchFamily="49" charset="-122"/>
              </a:rPr>
              <a:t>导体、半导体和绝缘体有着不同的固有电结构</a:t>
            </a:r>
          </a:p>
          <a:p>
            <a:pPr lvl="1" eaLnBrk="1" hangingPunct="1"/>
            <a:r>
              <a:rPr lang="zh-CN" altLang="en-US" b="1" dirty="0">
                <a:solidFill>
                  <a:schemeClr val="folHlink"/>
                </a:solidFill>
                <a:latin typeface="黑体" panose="02010609060101010101" pitchFamily="49" charset="-122"/>
                <a:ea typeface="黑体" panose="02010609060101010101" pitchFamily="49" charset="-122"/>
              </a:rPr>
              <a:t>不同</a:t>
            </a:r>
            <a:r>
              <a:rPr lang="zh-CN" altLang="en-US" b="1" dirty="0">
                <a:latin typeface="黑体" panose="02010609060101010101" pitchFamily="49" charset="-122"/>
                <a:ea typeface="黑体" panose="02010609060101010101" pitchFamily="49" charset="-122"/>
              </a:rPr>
              <a:t>的物质会对电场作出</a:t>
            </a:r>
            <a:r>
              <a:rPr lang="zh-CN" altLang="en-US" b="1" dirty="0">
                <a:solidFill>
                  <a:schemeClr val="folHlink"/>
                </a:solidFill>
                <a:latin typeface="黑体" panose="02010609060101010101" pitchFamily="49" charset="-122"/>
                <a:ea typeface="黑体" panose="02010609060101010101" pitchFamily="49" charset="-122"/>
              </a:rPr>
              <a:t>不同</a:t>
            </a:r>
            <a:r>
              <a:rPr lang="zh-CN" altLang="en-US" b="1" dirty="0">
                <a:latin typeface="黑体" panose="02010609060101010101" pitchFamily="49" charset="-122"/>
                <a:ea typeface="黑体" panose="02010609060101010101" pitchFamily="49" charset="-122"/>
              </a:rPr>
              <a:t>的响应，产生不同的后果，</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在静电场中具有各自的特性。</a:t>
            </a:r>
          </a:p>
          <a:p>
            <a:pPr lvl="2" eaLnBrk="1" hangingPunct="1"/>
            <a:r>
              <a:rPr lang="zh-CN" altLang="en-US" b="1" dirty="0">
                <a:latin typeface="黑体" panose="02010609060101010101" pitchFamily="49" charset="-122"/>
                <a:ea typeface="黑体" panose="02010609060101010101" pitchFamily="49" charset="-122"/>
              </a:rPr>
              <a:t>导体中存在着大量的自由电子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静电平衡</a:t>
            </a:r>
          </a:p>
          <a:p>
            <a:pPr lvl="2" eaLnBrk="1" hangingPunct="1"/>
            <a:r>
              <a:rPr lang="zh-CN" altLang="en-US" b="1" dirty="0">
                <a:latin typeface="黑体" panose="02010609060101010101" pitchFamily="49" charset="-122"/>
                <a:ea typeface="黑体" panose="02010609060101010101" pitchFamily="49" charset="-122"/>
              </a:rPr>
              <a:t>绝缘体中的自由电子非常稀少</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极化</a:t>
            </a:r>
          </a:p>
          <a:p>
            <a:pPr lvl="2" eaLnBrk="1" hangingPunct="1"/>
            <a:r>
              <a:rPr lang="zh-CN" altLang="en-US" b="1" dirty="0">
                <a:latin typeface="黑体" panose="02010609060101010101" pitchFamily="49" charset="-122"/>
                <a:ea typeface="黑体" panose="02010609060101010101" pitchFamily="49" charset="-122"/>
              </a:rPr>
              <a:t>半导体中的参与导电的粒子数目介于两者之间。</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电介质例题补充</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86325020-5998-D72B-49C1-BD863C00C806}"/>
              </a:ext>
            </a:extLst>
          </p:cNvPr>
          <p:cNvPicPr>
            <a:picLocks noChangeAspect="1"/>
          </p:cNvPicPr>
          <p:nvPr/>
        </p:nvPicPr>
        <p:blipFill>
          <a:blip r:embed="rId2"/>
          <a:stretch>
            <a:fillRect/>
          </a:stretch>
        </p:blipFill>
        <p:spPr>
          <a:xfrm>
            <a:off x="2144687" y="1690688"/>
            <a:ext cx="7902625" cy="2080440"/>
          </a:xfrm>
          <a:prstGeom prst="rect">
            <a:avLst/>
          </a:prstGeom>
        </p:spPr>
      </p:pic>
    </p:spTree>
    <p:extLst>
      <p:ext uri="{BB962C8B-B14F-4D97-AF65-F5344CB8AC3E}">
        <p14:creationId xmlns:p14="http://schemas.microsoft.com/office/powerpoint/2010/main" val="3038483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2EF27BA6-4C06-8AF7-77C5-13DAA0E50447}"/>
              </a:ext>
            </a:extLst>
          </p:cNvPr>
          <p:cNvPicPr>
            <a:picLocks noChangeAspect="1"/>
          </p:cNvPicPr>
          <p:nvPr/>
        </p:nvPicPr>
        <p:blipFill>
          <a:blip r:embed="rId2"/>
          <a:stretch>
            <a:fillRect/>
          </a:stretch>
        </p:blipFill>
        <p:spPr>
          <a:xfrm>
            <a:off x="2098962" y="0"/>
            <a:ext cx="7994073" cy="4861981"/>
          </a:xfrm>
          <a:prstGeom prst="rect">
            <a:avLst/>
          </a:prstGeom>
        </p:spPr>
      </p:pic>
      <p:pic>
        <p:nvPicPr>
          <p:cNvPr id="6" name="图片 5">
            <a:extLst>
              <a:ext uri="{FF2B5EF4-FFF2-40B4-BE49-F238E27FC236}">
                <a16:creationId xmlns:a16="http://schemas.microsoft.com/office/drawing/2014/main" id="{C7A5D35B-F6AC-8058-5328-D3C027DC42E2}"/>
              </a:ext>
            </a:extLst>
          </p:cNvPr>
          <p:cNvPicPr>
            <a:picLocks noChangeAspect="1"/>
          </p:cNvPicPr>
          <p:nvPr/>
        </p:nvPicPr>
        <p:blipFill>
          <a:blip r:embed="rId3"/>
          <a:stretch>
            <a:fillRect/>
          </a:stretch>
        </p:blipFill>
        <p:spPr>
          <a:xfrm>
            <a:off x="2098962" y="4983318"/>
            <a:ext cx="7483488" cy="1874682"/>
          </a:xfrm>
          <a:prstGeom prst="rect">
            <a:avLst/>
          </a:prstGeom>
        </p:spPr>
      </p:pic>
    </p:spTree>
    <p:extLst>
      <p:ext uri="{BB962C8B-B14F-4D97-AF65-F5344CB8AC3E}">
        <p14:creationId xmlns:p14="http://schemas.microsoft.com/office/powerpoint/2010/main" val="3987503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7A6DB08-EFF0-8509-EDAF-FECB7902A29D}"/>
              </a:ext>
            </a:extLst>
          </p:cNvPr>
          <p:cNvPicPr>
            <a:picLocks noChangeAspect="1"/>
          </p:cNvPicPr>
          <p:nvPr/>
        </p:nvPicPr>
        <p:blipFill>
          <a:blip r:embed="rId2"/>
          <a:stretch>
            <a:fillRect/>
          </a:stretch>
        </p:blipFill>
        <p:spPr>
          <a:xfrm>
            <a:off x="1872241" y="278020"/>
            <a:ext cx="8618967" cy="2530059"/>
          </a:xfrm>
          <a:prstGeom prst="rect">
            <a:avLst/>
          </a:prstGeom>
        </p:spPr>
      </p:pic>
      <p:pic>
        <p:nvPicPr>
          <p:cNvPr id="7" name="图片 6">
            <a:extLst>
              <a:ext uri="{FF2B5EF4-FFF2-40B4-BE49-F238E27FC236}">
                <a16:creationId xmlns:a16="http://schemas.microsoft.com/office/drawing/2014/main" id="{6B330F67-316F-9596-0745-46A4ECAA210F}"/>
              </a:ext>
            </a:extLst>
          </p:cNvPr>
          <p:cNvPicPr>
            <a:picLocks noChangeAspect="1"/>
          </p:cNvPicPr>
          <p:nvPr/>
        </p:nvPicPr>
        <p:blipFill>
          <a:blip r:embed="rId3"/>
          <a:stretch>
            <a:fillRect/>
          </a:stretch>
        </p:blipFill>
        <p:spPr>
          <a:xfrm>
            <a:off x="1959905" y="2556272"/>
            <a:ext cx="7834039" cy="2987299"/>
          </a:xfrm>
          <a:prstGeom prst="rect">
            <a:avLst/>
          </a:prstGeom>
        </p:spPr>
      </p:pic>
    </p:spTree>
    <p:extLst>
      <p:ext uri="{BB962C8B-B14F-4D97-AF65-F5344CB8AC3E}">
        <p14:creationId xmlns:p14="http://schemas.microsoft.com/office/powerpoint/2010/main" val="4279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电磁介质界面的衔接条件</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在界面上，微分形式的麦克斯韦方程失去意义，但积分形式仍可使用。下面我们就从积分形式的场方程出发导出交界面的边界条件。</a:t>
            </a:r>
          </a:p>
        </p:txBody>
      </p:sp>
      <p:pic>
        <p:nvPicPr>
          <p:cNvPr id="7" name="图片 6">
            <a:extLst>
              <a:ext uri="{FF2B5EF4-FFF2-40B4-BE49-F238E27FC236}">
                <a16:creationId xmlns:a16="http://schemas.microsoft.com/office/drawing/2014/main" id="{52B4BB8A-139D-C695-2D0D-0A3BA9BB13E3}"/>
              </a:ext>
            </a:extLst>
          </p:cNvPr>
          <p:cNvPicPr>
            <a:picLocks noChangeAspect="1"/>
          </p:cNvPicPr>
          <p:nvPr/>
        </p:nvPicPr>
        <p:blipFill>
          <a:blip r:embed="rId2"/>
          <a:stretch>
            <a:fillRect/>
          </a:stretch>
        </p:blipFill>
        <p:spPr>
          <a:xfrm>
            <a:off x="3600386" y="3009291"/>
            <a:ext cx="4991228" cy="3756219"/>
          </a:xfrm>
          <a:prstGeom prst="rect">
            <a:avLst/>
          </a:prstGeom>
        </p:spPr>
      </p:pic>
    </p:spTree>
    <p:extLst>
      <p:ext uri="{BB962C8B-B14F-4D97-AF65-F5344CB8AC3E}">
        <p14:creationId xmlns:p14="http://schemas.microsoft.com/office/powerpoint/2010/main" val="43245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点乘代表其在法向上的分量，特别地：</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若交界面上午自由电荷，则</a:t>
            </a:r>
            <a:r>
              <a:rPr lang="zh-CN" altLang="en-US" b="1" dirty="0">
                <a:latin typeface="宋体" panose="02010600030101010101" pitchFamily="2" charset="-122"/>
                <a:ea typeface="宋体" panose="02010600030101010101" pitchFamily="2" charset="-122"/>
              </a:rPr>
              <a:t>电位移矢量法向连续</a:t>
            </a:r>
            <a:r>
              <a:rPr lang="zh-CN" altLang="en-US" dirty="0">
                <a:latin typeface="宋体" panose="02010600030101010101" pitchFamily="2" charset="-122"/>
                <a:ea typeface="宋体" panose="02010600030101010101" pitchFamily="2" charset="-122"/>
              </a:rPr>
              <a:t>。</a:t>
            </a:r>
          </a:p>
        </p:txBody>
      </p:sp>
      <p:pic>
        <p:nvPicPr>
          <p:cNvPr id="5" name="图片 4">
            <a:extLst>
              <a:ext uri="{FF2B5EF4-FFF2-40B4-BE49-F238E27FC236}">
                <a16:creationId xmlns:a16="http://schemas.microsoft.com/office/drawing/2014/main" id="{A2A7AE3F-E708-9E0E-70DA-80E76122FC85}"/>
              </a:ext>
            </a:extLst>
          </p:cNvPr>
          <p:cNvPicPr>
            <a:picLocks noChangeAspect="1"/>
          </p:cNvPicPr>
          <p:nvPr/>
        </p:nvPicPr>
        <p:blipFill>
          <a:blip r:embed="rId2"/>
          <a:stretch>
            <a:fillRect/>
          </a:stretch>
        </p:blipFill>
        <p:spPr>
          <a:xfrm>
            <a:off x="2133256" y="569478"/>
            <a:ext cx="7925487" cy="2690093"/>
          </a:xfrm>
          <a:prstGeom prst="rect">
            <a:avLst/>
          </a:prstGeom>
        </p:spPr>
      </p:pic>
      <p:pic>
        <p:nvPicPr>
          <p:cNvPr id="7" name="图片 6">
            <a:extLst>
              <a:ext uri="{FF2B5EF4-FFF2-40B4-BE49-F238E27FC236}">
                <a16:creationId xmlns:a16="http://schemas.microsoft.com/office/drawing/2014/main" id="{25299D05-0765-52D0-1CB0-3E8C7B5B7ECB}"/>
              </a:ext>
            </a:extLst>
          </p:cNvPr>
          <p:cNvPicPr>
            <a:picLocks noChangeAspect="1"/>
          </p:cNvPicPr>
          <p:nvPr/>
        </p:nvPicPr>
        <p:blipFill>
          <a:blip r:embed="rId3"/>
          <a:stretch>
            <a:fillRect/>
          </a:stretch>
        </p:blipFill>
        <p:spPr>
          <a:xfrm>
            <a:off x="2133256" y="3259571"/>
            <a:ext cx="7590178" cy="1661304"/>
          </a:xfrm>
          <a:prstGeom prst="rect">
            <a:avLst/>
          </a:prstGeom>
        </p:spPr>
      </p:pic>
    </p:spTree>
    <p:extLst>
      <p:ext uri="{BB962C8B-B14F-4D97-AF65-F5344CB8AC3E}">
        <p14:creationId xmlns:p14="http://schemas.microsoft.com/office/powerpoint/2010/main" val="2283035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静电场衔接条件：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法向</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切向</a:t>
            </a:r>
          </a:p>
        </p:txBody>
      </p:sp>
      <p:pic>
        <p:nvPicPr>
          <p:cNvPr id="5" name="图片 4">
            <a:extLst>
              <a:ext uri="{FF2B5EF4-FFF2-40B4-BE49-F238E27FC236}">
                <a16:creationId xmlns:a16="http://schemas.microsoft.com/office/drawing/2014/main" id="{E3E0BC67-7A20-735E-C3C9-8EF17CFB5370}"/>
              </a:ext>
            </a:extLst>
          </p:cNvPr>
          <p:cNvPicPr>
            <a:picLocks noChangeAspect="1"/>
          </p:cNvPicPr>
          <p:nvPr/>
        </p:nvPicPr>
        <p:blipFill>
          <a:blip r:embed="rId2"/>
          <a:stretch>
            <a:fillRect/>
          </a:stretch>
        </p:blipFill>
        <p:spPr>
          <a:xfrm>
            <a:off x="2541553" y="681037"/>
            <a:ext cx="7717199" cy="1925402"/>
          </a:xfrm>
          <a:prstGeom prst="rect">
            <a:avLst/>
          </a:prstGeom>
        </p:spPr>
      </p:pic>
      <p:pic>
        <p:nvPicPr>
          <p:cNvPr id="7" name="图片 6">
            <a:extLst>
              <a:ext uri="{FF2B5EF4-FFF2-40B4-BE49-F238E27FC236}">
                <a16:creationId xmlns:a16="http://schemas.microsoft.com/office/drawing/2014/main" id="{936255A2-3C9E-67E5-1445-A92EAF6A3320}"/>
              </a:ext>
            </a:extLst>
          </p:cNvPr>
          <p:cNvPicPr>
            <a:picLocks noChangeAspect="1"/>
          </p:cNvPicPr>
          <p:nvPr/>
        </p:nvPicPr>
        <p:blipFill>
          <a:blip r:embed="rId3"/>
          <a:stretch>
            <a:fillRect/>
          </a:stretch>
        </p:blipFill>
        <p:spPr>
          <a:xfrm>
            <a:off x="3758470" y="3469601"/>
            <a:ext cx="2179509" cy="922100"/>
          </a:xfrm>
          <a:prstGeom prst="rect">
            <a:avLst/>
          </a:prstGeom>
        </p:spPr>
      </p:pic>
    </p:spTree>
    <p:extLst>
      <p:ext uri="{BB962C8B-B14F-4D97-AF65-F5344CB8AC3E}">
        <p14:creationId xmlns:p14="http://schemas.microsoft.com/office/powerpoint/2010/main" val="983507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51FE0841-0350-3421-7AC0-7E0FCC6C08C0}"/>
              </a:ext>
            </a:extLst>
          </p:cNvPr>
          <p:cNvPicPr>
            <a:picLocks noChangeAspect="1"/>
          </p:cNvPicPr>
          <p:nvPr/>
        </p:nvPicPr>
        <p:blipFill>
          <a:blip r:embed="rId2"/>
          <a:stretch>
            <a:fillRect/>
          </a:stretch>
        </p:blipFill>
        <p:spPr>
          <a:xfrm>
            <a:off x="2138983" y="1103897"/>
            <a:ext cx="7666384" cy="1173582"/>
          </a:xfrm>
          <a:prstGeom prst="rect">
            <a:avLst/>
          </a:prstGeom>
        </p:spPr>
      </p:pic>
      <p:pic>
        <p:nvPicPr>
          <p:cNvPr id="7" name="图片 6">
            <a:extLst>
              <a:ext uri="{FF2B5EF4-FFF2-40B4-BE49-F238E27FC236}">
                <a16:creationId xmlns:a16="http://schemas.microsoft.com/office/drawing/2014/main" id="{BBE4646F-EEE8-FE2C-9BDB-F571114702FD}"/>
              </a:ext>
            </a:extLst>
          </p:cNvPr>
          <p:cNvPicPr>
            <a:picLocks noChangeAspect="1"/>
          </p:cNvPicPr>
          <p:nvPr/>
        </p:nvPicPr>
        <p:blipFill>
          <a:blip r:embed="rId3"/>
          <a:stretch>
            <a:fillRect/>
          </a:stretch>
        </p:blipFill>
        <p:spPr>
          <a:xfrm>
            <a:off x="3537374" y="2713402"/>
            <a:ext cx="4869602" cy="2575783"/>
          </a:xfrm>
          <a:prstGeom prst="rect">
            <a:avLst/>
          </a:prstGeom>
        </p:spPr>
      </p:pic>
    </p:spTree>
    <p:extLst>
      <p:ext uri="{BB962C8B-B14F-4D97-AF65-F5344CB8AC3E}">
        <p14:creationId xmlns:p14="http://schemas.microsoft.com/office/powerpoint/2010/main" val="4238859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542206F5-4DAA-CFE6-EF27-53D13713586D}"/>
              </a:ext>
            </a:extLst>
          </p:cNvPr>
          <p:cNvPicPr>
            <a:picLocks noChangeAspect="1"/>
          </p:cNvPicPr>
          <p:nvPr/>
        </p:nvPicPr>
        <p:blipFill>
          <a:blip r:embed="rId2"/>
          <a:stretch>
            <a:fillRect/>
          </a:stretch>
        </p:blipFill>
        <p:spPr>
          <a:xfrm>
            <a:off x="2238033" y="0"/>
            <a:ext cx="7887383" cy="5174428"/>
          </a:xfrm>
          <a:prstGeom prst="rect">
            <a:avLst/>
          </a:prstGeom>
        </p:spPr>
      </p:pic>
      <p:pic>
        <p:nvPicPr>
          <p:cNvPr id="7" name="图片 6">
            <a:extLst>
              <a:ext uri="{FF2B5EF4-FFF2-40B4-BE49-F238E27FC236}">
                <a16:creationId xmlns:a16="http://schemas.microsoft.com/office/drawing/2014/main" id="{92A046F2-0A5D-2832-E9D8-D07BC7410A52}"/>
              </a:ext>
            </a:extLst>
          </p:cNvPr>
          <p:cNvPicPr>
            <a:picLocks noChangeAspect="1"/>
          </p:cNvPicPr>
          <p:nvPr/>
        </p:nvPicPr>
        <p:blipFill>
          <a:blip r:embed="rId3"/>
          <a:stretch>
            <a:fillRect/>
          </a:stretch>
        </p:blipFill>
        <p:spPr>
          <a:xfrm>
            <a:off x="2238033" y="5309365"/>
            <a:ext cx="6744284" cy="1082134"/>
          </a:xfrm>
          <a:prstGeom prst="rect">
            <a:avLst/>
          </a:prstGeom>
        </p:spPr>
      </p:pic>
    </p:spTree>
    <p:extLst>
      <p:ext uri="{BB962C8B-B14F-4D97-AF65-F5344CB8AC3E}">
        <p14:creationId xmlns:p14="http://schemas.microsoft.com/office/powerpoint/2010/main" val="1317389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综上，衔接条件为</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上式中只需知道自由电流（电荷）的分布，这样就可以解决问题了。</a:t>
            </a:r>
          </a:p>
        </p:txBody>
      </p:sp>
      <p:pic>
        <p:nvPicPr>
          <p:cNvPr id="5" name="图片 4">
            <a:extLst>
              <a:ext uri="{FF2B5EF4-FFF2-40B4-BE49-F238E27FC236}">
                <a16:creationId xmlns:a16="http://schemas.microsoft.com/office/drawing/2014/main" id="{285EACC7-7AF7-4764-ED78-56163F603BA0}"/>
              </a:ext>
            </a:extLst>
          </p:cNvPr>
          <p:cNvPicPr>
            <a:picLocks noChangeAspect="1"/>
          </p:cNvPicPr>
          <p:nvPr/>
        </p:nvPicPr>
        <p:blipFill>
          <a:blip r:embed="rId2"/>
          <a:stretch>
            <a:fillRect/>
          </a:stretch>
        </p:blipFill>
        <p:spPr>
          <a:xfrm>
            <a:off x="4918608" y="2529750"/>
            <a:ext cx="2354784" cy="2065199"/>
          </a:xfrm>
          <a:prstGeom prst="rect">
            <a:avLst/>
          </a:prstGeom>
        </p:spPr>
      </p:pic>
    </p:spTree>
    <p:extLst>
      <p:ext uri="{BB962C8B-B14F-4D97-AF65-F5344CB8AC3E}">
        <p14:creationId xmlns:p14="http://schemas.microsoft.com/office/powerpoint/2010/main" val="1190421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边界条件与衔接条件</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1825625"/>
            <a:ext cx="10515600" cy="4908550"/>
          </a:xfrm>
        </p:spPr>
        <p:txBody>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现在我们得到了介质交面处满足的方程，接下来来讨论具体应用。在这之前先引入边界条件和衔接条件。</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楷体" panose="02010609060101010101" pitchFamily="49" charset="-122"/>
                <a:ea typeface="楷体" panose="02010609060101010101" pitchFamily="49" charset="-122"/>
              </a:rPr>
              <a:t>称在求解区域边界上所求解的变量或其导数满足的方程为</a:t>
            </a:r>
            <a:r>
              <a:rPr lang="zh-CN" altLang="en-US" u="sng" dirty="0">
                <a:latin typeface="楷体" panose="02010609060101010101" pitchFamily="49" charset="-122"/>
                <a:ea typeface="楷体" panose="02010609060101010101" pitchFamily="49" charset="-122"/>
              </a:rPr>
              <a:t>边界条件</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称满足相同性质（方程）的两不连续区域的关联方程为</a:t>
            </a:r>
            <a:r>
              <a:rPr lang="zh-CN" altLang="en-US" u="sng" dirty="0">
                <a:latin typeface="楷体" panose="02010609060101010101" pitchFamily="49" charset="-122"/>
                <a:ea typeface="楷体" panose="02010609060101010101" pitchFamily="49" charset="-122"/>
              </a:rPr>
              <a:t>衔接条件</a:t>
            </a:r>
            <a:r>
              <a:rPr lang="zh-CN" altLang="en-US" dirty="0">
                <a:latin typeface="楷体" panose="02010609060101010101" pitchFamily="49" charset="-122"/>
                <a:ea typeface="楷体" panose="02010609060101010101" pitchFamily="49" charset="-122"/>
              </a:rPr>
              <a:t>。</a:t>
            </a:r>
          </a:p>
        </p:txBody>
      </p:sp>
      <p:pic>
        <p:nvPicPr>
          <p:cNvPr id="4" name="图片 3">
            <a:extLst>
              <a:ext uri="{FF2B5EF4-FFF2-40B4-BE49-F238E27FC236}">
                <a16:creationId xmlns:a16="http://schemas.microsoft.com/office/drawing/2014/main" id="{EC183408-2EB5-35B0-7CD2-BAB69AD42B47}"/>
              </a:ext>
            </a:extLst>
          </p:cNvPr>
          <p:cNvPicPr>
            <a:picLocks noChangeAspect="1"/>
          </p:cNvPicPr>
          <p:nvPr/>
        </p:nvPicPr>
        <p:blipFill>
          <a:blip r:embed="rId2"/>
          <a:stretch>
            <a:fillRect/>
          </a:stretch>
        </p:blipFill>
        <p:spPr>
          <a:xfrm>
            <a:off x="4918608" y="1510575"/>
            <a:ext cx="2354784" cy="2065199"/>
          </a:xfrm>
          <a:prstGeom prst="rect">
            <a:avLst/>
          </a:prstGeom>
        </p:spPr>
      </p:pic>
    </p:spTree>
    <p:extLst>
      <p:ext uri="{BB962C8B-B14F-4D97-AF65-F5344CB8AC3E}">
        <p14:creationId xmlns:p14="http://schemas.microsoft.com/office/powerpoint/2010/main" val="3674670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4B1F7F9D-0E86-94E9-4C15-C80F93C1C9B0}"/>
              </a:ext>
            </a:extLst>
          </p:cNvPr>
          <p:cNvSpPr>
            <a:spLocks noGrp="1" noChangeArrowheads="1"/>
          </p:cNvSpPr>
          <p:nvPr>
            <p:ph type="title"/>
          </p:nvPr>
        </p:nvSpPr>
        <p:spPr>
          <a:xfrm>
            <a:off x="2438401" y="228601"/>
            <a:ext cx="6672263" cy="823913"/>
          </a:xfrm>
        </p:spPr>
        <p:txBody>
          <a:bodyPr/>
          <a:lstStyle/>
          <a:p>
            <a:pPr eaLnBrk="1" hangingPunct="1"/>
            <a:r>
              <a:rPr lang="zh-CN" altLang="en-US" sz="4800" b="1">
                <a:latin typeface="黑体" panose="02010609060101010101" pitchFamily="49" charset="-122"/>
                <a:ea typeface="黑体" panose="02010609060101010101" pitchFamily="49" charset="-122"/>
              </a:rPr>
              <a:t>电介质极化的微观机制 </a:t>
            </a:r>
          </a:p>
        </p:txBody>
      </p:sp>
      <p:sp>
        <p:nvSpPr>
          <p:cNvPr id="6147" name="Rectangle 3">
            <a:extLst>
              <a:ext uri="{FF2B5EF4-FFF2-40B4-BE49-F238E27FC236}">
                <a16:creationId xmlns:a16="http://schemas.microsoft.com/office/drawing/2014/main" id="{60B12B43-1632-3A2B-60BF-5788B40FFBC2}"/>
              </a:ext>
            </a:extLst>
          </p:cNvPr>
          <p:cNvSpPr>
            <a:spLocks noGrp="1" noChangeArrowheads="1"/>
          </p:cNvSpPr>
          <p:nvPr>
            <p:ph type="body" idx="1"/>
          </p:nvPr>
        </p:nvSpPr>
        <p:spPr>
          <a:xfrm>
            <a:off x="1949450" y="1143000"/>
            <a:ext cx="6127750" cy="2057400"/>
          </a:xfrm>
        </p:spPr>
        <p:txBody>
          <a:bodyPr/>
          <a:lstStyle/>
          <a:p>
            <a:pPr eaLnBrk="1" hangingPunct="1">
              <a:lnSpc>
                <a:spcPct val="90000"/>
              </a:lnSpc>
            </a:pPr>
            <a:r>
              <a:rPr lang="zh-CN" altLang="en-US" b="1">
                <a:latin typeface="黑体" panose="02010609060101010101" pitchFamily="49" charset="-122"/>
                <a:ea typeface="黑体" panose="02010609060101010101" pitchFamily="49" charset="-122"/>
              </a:rPr>
              <a:t>无极分子：正负电荷中心完全重合</a:t>
            </a:r>
            <a:r>
              <a:rPr lang="en-US" altLang="zh-CN" b="1">
                <a:latin typeface="黑体" panose="02010609060101010101" pitchFamily="49" charset="-122"/>
                <a:ea typeface="黑体" panose="02010609060101010101" pitchFamily="49" charset="-122"/>
              </a:rPr>
              <a:t>(H</a:t>
            </a:r>
            <a:r>
              <a:rPr lang="en-US" altLang="zh-CN" b="1" baseline="-30000">
                <a:latin typeface="黑体" panose="02010609060101010101" pitchFamily="49" charset="-122"/>
                <a:ea typeface="黑体" panose="02010609060101010101" pitchFamily="49" charset="-122"/>
              </a:rPr>
              <a:t>2</a:t>
            </a:r>
            <a:r>
              <a:rPr lang="zh-CN" altLang="en-US" b="1">
                <a:latin typeface="黑体" panose="02010609060101010101" pitchFamily="49" charset="-122"/>
                <a:ea typeface="黑体" panose="02010609060101010101" pitchFamily="49" charset="-122"/>
              </a:rPr>
              <a:t>、</a:t>
            </a:r>
            <a:r>
              <a:rPr lang="en-US" altLang="zh-CN" b="1">
                <a:latin typeface="黑体" panose="02010609060101010101" pitchFamily="49" charset="-122"/>
                <a:ea typeface="黑体" panose="02010609060101010101" pitchFamily="49" charset="-122"/>
              </a:rPr>
              <a:t>N</a:t>
            </a:r>
            <a:r>
              <a:rPr lang="en-US" altLang="zh-CN" b="1" baseline="-30000">
                <a:latin typeface="黑体" panose="02010609060101010101" pitchFamily="49" charset="-122"/>
                <a:ea typeface="黑体" panose="02010609060101010101" pitchFamily="49" charset="-122"/>
              </a:rPr>
              <a:t>2</a:t>
            </a:r>
            <a:r>
              <a:rPr lang="en-US" altLang="zh-CN" b="1">
                <a:latin typeface="黑体" panose="02010609060101010101" pitchFamily="49" charset="-122"/>
                <a:ea typeface="黑体" panose="02010609060101010101" pitchFamily="49" charset="-122"/>
              </a:rPr>
              <a:t>)</a:t>
            </a:r>
          </a:p>
          <a:p>
            <a:pPr lvl="1" eaLnBrk="1" hangingPunct="1">
              <a:lnSpc>
                <a:spcPct val="90000"/>
              </a:lnSpc>
            </a:pPr>
            <a:r>
              <a:rPr lang="zh-CN" altLang="en-US" b="1">
                <a:latin typeface="黑体" panose="02010609060101010101" pitchFamily="49" charset="-122"/>
                <a:ea typeface="黑体" panose="02010609060101010101" pitchFamily="49" charset="-122"/>
              </a:rPr>
              <a:t>微观：电偶极矩</a:t>
            </a:r>
            <a:r>
              <a:rPr lang="en-US" altLang="zh-CN" b="1" i="1">
                <a:latin typeface="黑体" panose="02010609060101010101" pitchFamily="49" charset="-122"/>
                <a:ea typeface="黑体" panose="02010609060101010101" pitchFamily="49" charset="-122"/>
              </a:rPr>
              <a:t>p</a:t>
            </a:r>
            <a:r>
              <a:rPr lang="zh-CN" altLang="en-US" b="1" baseline="-25000">
                <a:latin typeface="黑体" panose="02010609060101010101" pitchFamily="49" charset="-122"/>
                <a:ea typeface="黑体" panose="02010609060101010101" pitchFamily="49" charset="-122"/>
              </a:rPr>
              <a:t>分子</a:t>
            </a:r>
            <a:r>
              <a:rPr lang="zh-CN" altLang="en-US" b="1">
                <a:latin typeface="黑体" panose="02010609060101010101" pitchFamily="49" charset="-122"/>
                <a:ea typeface="黑体" panose="02010609060101010101" pitchFamily="49" charset="-122"/>
              </a:rPr>
              <a:t>＝</a:t>
            </a:r>
            <a:r>
              <a:rPr lang="en-US" altLang="zh-CN" b="1">
                <a:latin typeface="黑体" panose="02010609060101010101" pitchFamily="49" charset="-122"/>
                <a:ea typeface="黑体" panose="02010609060101010101" pitchFamily="49" charset="-122"/>
              </a:rPr>
              <a:t>0</a:t>
            </a:r>
            <a:r>
              <a:rPr lang="zh-CN" altLang="en-US" b="1">
                <a:latin typeface="黑体" panose="02010609060101010101" pitchFamily="49" charset="-122"/>
                <a:ea typeface="黑体" panose="02010609060101010101" pitchFamily="49" charset="-122"/>
              </a:rPr>
              <a:t>，</a:t>
            </a:r>
            <a:r>
              <a:rPr lang="en-US" altLang="zh-CN" b="1">
                <a:latin typeface="黑体" panose="02010609060101010101" pitchFamily="49" charset="-122"/>
                <a:ea typeface="黑体" panose="02010609060101010101" pitchFamily="49" charset="-122"/>
              </a:rPr>
              <a:t>(</a:t>
            </a:r>
            <a:r>
              <a:rPr lang="en-US" altLang="zh-CN" b="1" i="1">
                <a:latin typeface="黑体" panose="02010609060101010101" pitchFamily="49" charset="-122"/>
                <a:ea typeface="黑体" panose="02010609060101010101" pitchFamily="49" charset="-122"/>
              </a:rPr>
              <a:t>l</a:t>
            </a:r>
            <a:r>
              <a:rPr lang="en-US" altLang="zh-CN" b="1">
                <a:latin typeface="黑体" panose="02010609060101010101" pitchFamily="49" charset="-122"/>
                <a:ea typeface="黑体" panose="02010609060101010101" pitchFamily="49" charset="-122"/>
              </a:rPr>
              <a:t>=0)</a:t>
            </a:r>
          </a:p>
          <a:p>
            <a:pPr lvl="1" eaLnBrk="1" hangingPunct="1">
              <a:lnSpc>
                <a:spcPct val="90000"/>
              </a:lnSpc>
            </a:pPr>
            <a:r>
              <a:rPr lang="zh-CN" altLang="en-US" b="1">
                <a:latin typeface="黑体" panose="02010609060101010101" pitchFamily="49" charset="-122"/>
                <a:ea typeface="黑体" panose="02010609060101010101" pitchFamily="49" charset="-122"/>
              </a:rPr>
              <a:t>宏观：  中性不带电</a:t>
            </a:r>
          </a:p>
        </p:txBody>
      </p:sp>
      <p:pic>
        <p:nvPicPr>
          <p:cNvPr id="6163" name="Picture 19" descr="H23-535图17">
            <a:extLst>
              <a:ext uri="{FF2B5EF4-FFF2-40B4-BE49-F238E27FC236}">
                <a16:creationId xmlns:a16="http://schemas.microsoft.com/office/drawing/2014/main" id="{B4A53908-158C-3F2D-7239-BAE129695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743200"/>
            <a:ext cx="2514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7" name="Rectangle 23">
            <a:extLst>
              <a:ext uri="{FF2B5EF4-FFF2-40B4-BE49-F238E27FC236}">
                <a16:creationId xmlns:a16="http://schemas.microsoft.com/office/drawing/2014/main" id="{E08FBC71-5619-6A63-3740-EF1CB3E0F87D}"/>
              </a:ext>
            </a:extLst>
          </p:cNvPr>
          <p:cNvSpPr>
            <a:spLocks noChangeArrowheads="1"/>
          </p:cNvSpPr>
          <p:nvPr/>
        </p:nvSpPr>
        <p:spPr bwMode="auto">
          <a:xfrm>
            <a:off x="8610600" y="5105400"/>
            <a:ext cx="1600200" cy="8382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1600" dirty="0">
                <a:latin typeface="Times New Roman" panose="02020603050405020304" pitchFamily="18" charset="0"/>
              </a:rPr>
              <a:t>↘ ↗ ↙ → ←</a:t>
            </a:r>
          </a:p>
          <a:p>
            <a:pPr algn="ctr"/>
            <a:r>
              <a:rPr lang="en-US" altLang="zh-CN" sz="1600" dirty="0">
                <a:latin typeface="Times New Roman" panose="02020603050405020304" pitchFamily="18" charset="0"/>
              </a:rPr>
              <a:t>  ↓ → ↗ ↘ ↙</a:t>
            </a:r>
          </a:p>
          <a:p>
            <a:pPr algn="ctr"/>
            <a:r>
              <a:rPr lang="en-US" altLang="zh-CN" sz="1600" dirty="0">
                <a:latin typeface="Times New Roman" panose="02020603050405020304" pitchFamily="18" charset="0"/>
              </a:rPr>
              <a:t>  ↙ ↓ ↙ ↗ ↘</a:t>
            </a:r>
          </a:p>
        </p:txBody>
      </p:sp>
      <p:sp>
        <p:nvSpPr>
          <p:cNvPr id="6168" name="Rectangle 24">
            <a:extLst>
              <a:ext uri="{FF2B5EF4-FFF2-40B4-BE49-F238E27FC236}">
                <a16:creationId xmlns:a16="http://schemas.microsoft.com/office/drawing/2014/main" id="{1A748B25-3B6B-B425-101E-5804DC6B42BA}"/>
              </a:ext>
            </a:extLst>
          </p:cNvPr>
          <p:cNvSpPr>
            <a:spLocks noChangeArrowheads="1"/>
          </p:cNvSpPr>
          <p:nvPr/>
        </p:nvSpPr>
        <p:spPr bwMode="auto">
          <a:xfrm>
            <a:off x="8229600" y="1066800"/>
            <a:ext cx="2057400" cy="9906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r>
              <a:rPr lang="en-US" altLang="zh-CN" dirty="0"/>
              <a:t> </a:t>
            </a:r>
            <a:r>
              <a:rPr lang="en-US" altLang="zh-CN" sz="1800" dirty="0"/>
              <a:t>± ± ± ± ±</a:t>
            </a:r>
          </a:p>
          <a:p>
            <a:pPr algn="ctr" eaLnBrk="1" hangingPunct="1"/>
            <a:r>
              <a:rPr lang="en-US" altLang="zh-CN" sz="1800" dirty="0"/>
              <a:t>  ± ± ± ± ±</a:t>
            </a:r>
          </a:p>
          <a:p>
            <a:pPr algn="ctr" eaLnBrk="1" hangingPunct="1"/>
            <a:r>
              <a:rPr lang="en-US" altLang="zh-CN" sz="1800" dirty="0">
                <a:latin typeface="宋体" panose="02010600030101010101" pitchFamily="2" charset="-122"/>
              </a:rPr>
              <a:t>  ± ± ± ± ±</a:t>
            </a:r>
            <a:r>
              <a:rPr lang="en-US" altLang="zh-CN" dirty="0"/>
              <a:t> </a:t>
            </a:r>
          </a:p>
        </p:txBody>
      </p:sp>
      <p:sp>
        <p:nvSpPr>
          <p:cNvPr id="6169" name="Text Box 25">
            <a:extLst>
              <a:ext uri="{FF2B5EF4-FFF2-40B4-BE49-F238E27FC236}">
                <a16:creationId xmlns:a16="http://schemas.microsoft.com/office/drawing/2014/main" id="{928F842C-1756-91F4-3FC3-A36F5335FCD3}"/>
              </a:ext>
            </a:extLst>
          </p:cNvPr>
          <p:cNvSpPr txBox="1">
            <a:spLocks noChangeArrowheads="1"/>
          </p:cNvSpPr>
          <p:nvPr/>
        </p:nvSpPr>
        <p:spPr bwMode="auto">
          <a:xfrm>
            <a:off x="1905000" y="3505201"/>
            <a:ext cx="59436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Verdana" panose="020B0604030504040204" pitchFamily="34" charset="0"/>
                <a:ea typeface="宋体" panose="02010600030101010101" pitchFamily="2" charset="-122"/>
              </a:defRPr>
            </a:lvl1pPr>
            <a:lvl2pPr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folHlink"/>
              </a:buClr>
              <a:buSzPct val="75000"/>
              <a:buFont typeface="Wingdings" panose="05000000000000000000" pitchFamily="2" charset="2"/>
              <a:buChar char="n"/>
            </a:pPr>
            <a:r>
              <a:rPr lang="zh-CN" altLang="en-US" sz="3200" b="1">
                <a:latin typeface="Times New Roman" panose="02020603050405020304" pitchFamily="18" charset="0"/>
                <a:ea typeface="黑体" panose="02010609060101010101" pitchFamily="49" charset="-122"/>
              </a:rPr>
              <a:t>有极分子：正负电荷中心不重合</a:t>
            </a:r>
            <a:r>
              <a:rPr lang="en-US" altLang="zh-CN" sz="3200" b="1">
                <a:latin typeface="Times New Roman" panose="02020603050405020304" pitchFamily="18" charset="0"/>
                <a:ea typeface="黑体" panose="02010609060101010101" pitchFamily="49" charset="-122"/>
              </a:rPr>
              <a:t>(H</a:t>
            </a:r>
            <a:r>
              <a:rPr lang="en-US" altLang="zh-CN" sz="3200" b="1" baseline="-30000">
                <a:latin typeface="Times New Roman" panose="02020603050405020304" pitchFamily="18" charset="0"/>
                <a:ea typeface="黑体" panose="02010609060101010101" pitchFamily="49" charset="-122"/>
              </a:rPr>
              <a:t>2</a:t>
            </a:r>
            <a:r>
              <a:rPr lang="en-US" altLang="zh-CN" sz="3200" b="1">
                <a:latin typeface="Times New Roman" panose="02020603050405020304" pitchFamily="18" charset="0"/>
                <a:ea typeface="黑体" panose="02010609060101010101" pitchFamily="49" charset="-122"/>
              </a:rPr>
              <a:t>O</a:t>
            </a:r>
            <a:r>
              <a:rPr lang="zh-CN" altLang="en-US" sz="3200" b="1">
                <a:latin typeface="Times New Roman" panose="02020603050405020304" pitchFamily="18" charset="0"/>
                <a:ea typeface="黑体" panose="02010609060101010101" pitchFamily="49" charset="-122"/>
              </a:rPr>
              <a:t>、</a:t>
            </a:r>
            <a:r>
              <a:rPr lang="en-US" altLang="zh-CN" sz="3200" b="1">
                <a:latin typeface="Times New Roman" panose="02020603050405020304" pitchFamily="18" charset="0"/>
                <a:ea typeface="黑体" panose="02010609060101010101" pitchFamily="49" charset="-122"/>
              </a:rPr>
              <a:t>Hcl)</a:t>
            </a:r>
          </a:p>
          <a:p>
            <a:pPr lvl="1" eaLnBrk="1" hangingPunct="1">
              <a:spcBef>
                <a:spcPct val="20000"/>
              </a:spcBef>
              <a:buClr>
                <a:schemeClr val="folHlink"/>
              </a:buClr>
              <a:buSzPct val="70000"/>
              <a:buFont typeface="Wingdings" panose="05000000000000000000" pitchFamily="2" charset="2"/>
              <a:buChar char="n"/>
            </a:pPr>
            <a:r>
              <a:rPr lang="zh-CN" altLang="en-US" sz="2800" b="1">
                <a:latin typeface="Times New Roman" panose="02020603050405020304" pitchFamily="18" charset="0"/>
                <a:ea typeface="黑体" panose="02010609060101010101" pitchFamily="49" charset="-122"/>
              </a:rPr>
              <a:t>微观：电偶极矩</a:t>
            </a:r>
            <a:r>
              <a:rPr lang="en-US" altLang="zh-CN" sz="2800" b="1" i="1">
                <a:latin typeface="Times New Roman" panose="02020603050405020304" pitchFamily="18" charset="0"/>
                <a:ea typeface="黑体" panose="02010609060101010101" pitchFamily="49" charset="-122"/>
              </a:rPr>
              <a:t>p</a:t>
            </a:r>
            <a:r>
              <a:rPr lang="zh-CN" altLang="en-US" sz="2800" b="1" baseline="-25000">
                <a:latin typeface="Times New Roman" panose="02020603050405020304" pitchFamily="18" charset="0"/>
                <a:ea typeface="黑体" panose="02010609060101010101" pitchFamily="49" charset="-122"/>
              </a:rPr>
              <a:t>分子</a:t>
            </a:r>
            <a:r>
              <a:rPr lang="zh-CN" altLang="en-US" sz="2800" b="1">
                <a:latin typeface="Times New Roman" panose="02020603050405020304" pitchFamily="18" charset="0"/>
                <a:ea typeface="黑体" panose="02010609060101010101" pitchFamily="49" charset="-122"/>
                <a:sym typeface="Symbol" panose="05050102010706020507" pitchFamily="18" charset="2"/>
              </a:rPr>
              <a:t></a:t>
            </a:r>
            <a:r>
              <a:rPr lang="en-US" altLang="zh-CN" sz="2800" b="1">
                <a:latin typeface="Times New Roman" panose="02020603050405020304" pitchFamily="18" charset="0"/>
                <a:ea typeface="黑体" panose="02010609060101010101" pitchFamily="49" charset="-122"/>
              </a:rPr>
              <a:t>0</a:t>
            </a:r>
            <a:r>
              <a:rPr lang="zh-CN" altLang="en-US" sz="2800" b="1">
                <a:latin typeface="Times New Roman" panose="02020603050405020304" pitchFamily="18" charset="0"/>
                <a:ea typeface="黑体" panose="02010609060101010101" pitchFamily="49" charset="-122"/>
              </a:rPr>
              <a:t>，</a:t>
            </a:r>
            <a:r>
              <a:rPr lang="en-US" altLang="zh-CN" sz="2800" b="1">
                <a:latin typeface="Times New Roman" panose="02020603050405020304" pitchFamily="18" charset="0"/>
                <a:ea typeface="黑体" panose="02010609060101010101" pitchFamily="49" charset="-122"/>
              </a:rPr>
              <a:t>(</a:t>
            </a:r>
            <a:r>
              <a:rPr lang="en-US" altLang="zh-CN" sz="2800" b="1" i="1">
                <a:latin typeface="Times New Roman" panose="02020603050405020304" pitchFamily="18" charset="0"/>
                <a:ea typeface="黑体" panose="02010609060101010101" pitchFamily="49" charset="-122"/>
              </a:rPr>
              <a:t>l </a:t>
            </a:r>
            <a:r>
              <a:rPr lang="en-US" altLang="zh-CN" sz="2800" b="1">
                <a:latin typeface="Times New Roman" panose="02020603050405020304" pitchFamily="18" charset="0"/>
                <a:ea typeface="黑体" panose="02010609060101010101" pitchFamily="49" charset="-122"/>
                <a:sym typeface="Symbol" panose="05050102010706020507" pitchFamily="18" charset="2"/>
              </a:rPr>
              <a:t></a:t>
            </a:r>
            <a:r>
              <a:rPr lang="en-US" altLang="zh-CN" sz="2800" b="1">
                <a:latin typeface="Times New Roman" panose="02020603050405020304" pitchFamily="18" charset="0"/>
                <a:ea typeface="黑体" panose="02010609060101010101" pitchFamily="49" charset="-122"/>
              </a:rPr>
              <a:t> 0)</a:t>
            </a:r>
          </a:p>
          <a:p>
            <a:pPr lvl="1" eaLnBrk="1" hangingPunct="1">
              <a:spcBef>
                <a:spcPct val="20000"/>
              </a:spcBef>
              <a:buClr>
                <a:schemeClr val="folHlink"/>
              </a:buClr>
              <a:buSzPct val="70000"/>
              <a:buFont typeface="Wingdings" panose="05000000000000000000" pitchFamily="2" charset="2"/>
              <a:buChar char="n"/>
            </a:pPr>
            <a:r>
              <a:rPr lang="zh-CN" altLang="en-US" sz="2800" b="1">
                <a:latin typeface="Times New Roman" panose="02020603050405020304" pitchFamily="18" charset="0"/>
                <a:ea typeface="黑体" panose="02010609060101010101" pitchFamily="49" charset="-122"/>
              </a:rPr>
              <a:t>宏观：中性不带电</a:t>
            </a:r>
            <a:r>
              <a:rPr lang="zh-CN" altLang="en-US" sz="2800"/>
              <a:t> </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边界条件与衔接条件的重要性</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来举一个简单的例子，求微分方程的解</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其中  是待定参数。</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在实际问题中，我们往往并不知道  的条件。相反地，我们是希望通过解方程确定  ，因为  包含很多我们需要知道的信息。</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那么既然  不定，这个方程解的形式并不是确定的，根据高等数学可知：</a:t>
            </a:r>
          </a:p>
        </p:txBody>
      </p:sp>
      <p:pic>
        <p:nvPicPr>
          <p:cNvPr id="5" name="图片 4">
            <a:extLst>
              <a:ext uri="{FF2B5EF4-FFF2-40B4-BE49-F238E27FC236}">
                <a16:creationId xmlns:a16="http://schemas.microsoft.com/office/drawing/2014/main" id="{E9DF3CD7-3E7A-A0C8-2D20-6A0C68D60A89}"/>
              </a:ext>
            </a:extLst>
          </p:cNvPr>
          <p:cNvPicPr>
            <a:picLocks noChangeAspect="1"/>
          </p:cNvPicPr>
          <p:nvPr/>
        </p:nvPicPr>
        <p:blipFill>
          <a:blip r:embed="rId2"/>
          <a:stretch>
            <a:fillRect/>
          </a:stretch>
        </p:blipFill>
        <p:spPr>
          <a:xfrm>
            <a:off x="5272968" y="2428842"/>
            <a:ext cx="1646063" cy="762066"/>
          </a:xfrm>
          <a:prstGeom prst="rect">
            <a:avLst/>
          </a:prstGeom>
        </p:spPr>
      </p:pic>
      <p:pic>
        <p:nvPicPr>
          <p:cNvPr id="7" name="图片 6">
            <a:extLst>
              <a:ext uri="{FF2B5EF4-FFF2-40B4-BE49-F238E27FC236}">
                <a16:creationId xmlns:a16="http://schemas.microsoft.com/office/drawing/2014/main" id="{30473E91-A2CD-7A11-A90F-3C0EAD38171D}"/>
              </a:ext>
            </a:extLst>
          </p:cNvPr>
          <p:cNvPicPr>
            <a:picLocks noChangeAspect="1"/>
          </p:cNvPicPr>
          <p:nvPr/>
        </p:nvPicPr>
        <p:blipFill>
          <a:blip r:embed="rId3"/>
          <a:stretch>
            <a:fillRect/>
          </a:stretch>
        </p:blipFill>
        <p:spPr>
          <a:xfrm>
            <a:off x="1908800" y="3429000"/>
            <a:ext cx="220999" cy="281964"/>
          </a:xfrm>
          <a:prstGeom prst="rect">
            <a:avLst/>
          </a:prstGeom>
        </p:spPr>
      </p:pic>
      <p:pic>
        <p:nvPicPr>
          <p:cNvPr id="8" name="图片 7">
            <a:extLst>
              <a:ext uri="{FF2B5EF4-FFF2-40B4-BE49-F238E27FC236}">
                <a16:creationId xmlns:a16="http://schemas.microsoft.com/office/drawing/2014/main" id="{1A138995-7A9B-F231-6E2E-1E5D6347BCD7}"/>
              </a:ext>
            </a:extLst>
          </p:cNvPr>
          <p:cNvPicPr>
            <a:picLocks noChangeAspect="1"/>
          </p:cNvPicPr>
          <p:nvPr/>
        </p:nvPicPr>
        <p:blipFill>
          <a:blip r:embed="rId3"/>
          <a:stretch>
            <a:fillRect/>
          </a:stretch>
        </p:blipFill>
        <p:spPr>
          <a:xfrm>
            <a:off x="6576050" y="3950677"/>
            <a:ext cx="220999" cy="281964"/>
          </a:xfrm>
          <a:prstGeom prst="rect">
            <a:avLst/>
          </a:prstGeom>
        </p:spPr>
      </p:pic>
      <p:pic>
        <p:nvPicPr>
          <p:cNvPr id="9" name="图片 8">
            <a:extLst>
              <a:ext uri="{FF2B5EF4-FFF2-40B4-BE49-F238E27FC236}">
                <a16:creationId xmlns:a16="http://schemas.microsoft.com/office/drawing/2014/main" id="{1141B1A0-0878-F932-1447-1788ECE2B9B7}"/>
              </a:ext>
            </a:extLst>
          </p:cNvPr>
          <p:cNvPicPr>
            <a:picLocks noChangeAspect="1"/>
          </p:cNvPicPr>
          <p:nvPr/>
        </p:nvPicPr>
        <p:blipFill>
          <a:blip r:embed="rId3"/>
          <a:stretch>
            <a:fillRect/>
          </a:stretch>
        </p:blipFill>
        <p:spPr>
          <a:xfrm>
            <a:off x="4090025" y="4378508"/>
            <a:ext cx="220999" cy="281964"/>
          </a:xfrm>
          <a:prstGeom prst="rect">
            <a:avLst/>
          </a:prstGeom>
        </p:spPr>
      </p:pic>
      <p:pic>
        <p:nvPicPr>
          <p:cNvPr id="10" name="图片 9">
            <a:extLst>
              <a:ext uri="{FF2B5EF4-FFF2-40B4-BE49-F238E27FC236}">
                <a16:creationId xmlns:a16="http://schemas.microsoft.com/office/drawing/2014/main" id="{5EDCE082-F191-979C-D05E-0E6B204954E3}"/>
              </a:ext>
            </a:extLst>
          </p:cNvPr>
          <p:cNvPicPr>
            <a:picLocks noChangeAspect="1"/>
          </p:cNvPicPr>
          <p:nvPr/>
        </p:nvPicPr>
        <p:blipFill>
          <a:blip r:embed="rId3"/>
          <a:stretch>
            <a:fillRect/>
          </a:stretch>
        </p:blipFill>
        <p:spPr>
          <a:xfrm>
            <a:off x="5414000" y="4378508"/>
            <a:ext cx="220999" cy="281964"/>
          </a:xfrm>
          <a:prstGeom prst="rect">
            <a:avLst/>
          </a:prstGeom>
        </p:spPr>
      </p:pic>
      <p:pic>
        <p:nvPicPr>
          <p:cNvPr id="11" name="图片 10">
            <a:extLst>
              <a:ext uri="{FF2B5EF4-FFF2-40B4-BE49-F238E27FC236}">
                <a16:creationId xmlns:a16="http://schemas.microsoft.com/office/drawing/2014/main" id="{C749CD55-E740-FB60-349D-65D1F7ADFDA3}"/>
              </a:ext>
            </a:extLst>
          </p:cNvPr>
          <p:cNvPicPr>
            <a:picLocks noChangeAspect="1"/>
          </p:cNvPicPr>
          <p:nvPr/>
        </p:nvPicPr>
        <p:blipFill>
          <a:blip r:embed="rId3"/>
          <a:stretch>
            <a:fillRect/>
          </a:stretch>
        </p:blipFill>
        <p:spPr>
          <a:xfrm>
            <a:off x="2606963" y="5388158"/>
            <a:ext cx="220999" cy="281964"/>
          </a:xfrm>
          <a:prstGeom prst="rect">
            <a:avLst/>
          </a:prstGeom>
        </p:spPr>
      </p:pic>
    </p:spTree>
    <p:extLst>
      <p:ext uri="{BB962C8B-B14F-4D97-AF65-F5344CB8AC3E}">
        <p14:creationId xmlns:p14="http://schemas.microsoft.com/office/powerpoint/2010/main" val="3931472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1324001"/>
            <a:ext cx="10515600" cy="4852962"/>
          </a:xfrm>
        </p:spPr>
        <p:txBody>
          <a:bodyPr/>
          <a:lstStyle/>
          <a:p>
            <a:r>
              <a:rPr lang="zh-CN" altLang="en-US" dirty="0">
                <a:latin typeface="宋体" panose="02010600030101010101" pitchFamily="2" charset="-122"/>
                <a:ea typeface="宋体" panose="02010600030101010101" pitchFamily="2" charset="-122"/>
              </a:rPr>
              <a:t>这样我们的解是无法确定的，但是若有确定的边界条件如</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那么解的形式也将大不相同，由此可知，边界条件极为重要。</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CED08CCD-5918-D761-AC6F-ABE3BF9A6239}"/>
              </a:ext>
            </a:extLst>
          </p:cNvPr>
          <p:cNvPicPr>
            <a:picLocks noChangeAspect="1"/>
          </p:cNvPicPr>
          <p:nvPr/>
        </p:nvPicPr>
        <p:blipFill>
          <a:blip r:embed="rId2"/>
          <a:stretch>
            <a:fillRect/>
          </a:stretch>
        </p:blipFill>
        <p:spPr>
          <a:xfrm>
            <a:off x="4335627" y="300176"/>
            <a:ext cx="3520745" cy="464860"/>
          </a:xfrm>
          <a:prstGeom prst="rect">
            <a:avLst/>
          </a:prstGeom>
        </p:spPr>
      </p:pic>
      <p:pic>
        <p:nvPicPr>
          <p:cNvPr id="7" name="图片 6">
            <a:extLst>
              <a:ext uri="{FF2B5EF4-FFF2-40B4-BE49-F238E27FC236}">
                <a16:creationId xmlns:a16="http://schemas.microsoft.com/office/drawing/2014/main" id="{57113481-3FF6-3C73-6DD2-3F2EF1B72036}"/>
              </a:ext>
            </a:extLst>
          </p:cNvPr>
          <p:cNvPicPr>
            <a:picLocks noChangeAspect="1"/>
          </p:cNvPicPr>
          <p:nvPr/>
        </p:nvPicPr>
        <p:blipFill>
          <a:blip r:embed="rId3"/>
          <a:stretch>
            <a:fillRect/>
          </a:stretch>
        </p:blipFill>
        <p:spPr>
          <a:xfrm>
            <a:off x="4255609" y="882003"/>
            <a:ext cx="3833192" cy="441998"/>
          </a:xfrm>
          <a:prstGeom prst="rect">
            <a:avLst/>
          </a:prstGeom>
        </p:spPr>
      </p:pic>
      <p:pic>
        <p:nvPicPr>
          <p:cNvPr id="9" name="图片 8">
            <a:extLst>
              <a:ext uri="{FF2B5EF4-FFF2-40B4-BE49-F238E27FC236}">
                <a16:creationId xmlns:a16="http://schemas.microsoft.com/office/drawing/2014/main" id="{FA62F971-6F9B-24DD-330E-B05B9A8394CA}"/>
              </a:ext>
            </a:extLst>
          </p:cNvPr>
          <p:cNvPicPr>
            <a:picLocks noChangeAspect="1"/>
          </p:cNvPicPr>
          <p:nvPr/>
        </p:nvPicPr>
        <p:blipFill>
          <a:blip r:embed="rId4"/>
          <a:stretch>
            <a:fillRect/>
          </a:stretch>
        </p:blipFill>
        <p:spPr>
          <a:xfrm>
            <a:off x="4766193" y="1857297"/>
            <a:ext cx="2812024" cy="1790855"/>
          </a:xfrm>
          <a:prstGeom prst="rect">
            <a:avLst/>
          </a:prstGeom>
        </p:spPr>
      </p:pic>
      <p:pic>
        <p:nvPicPr>
          <p:cNvPr id="11" name="图片 10">
            <a:extLst>
              <a:ext uri="{FF2B5EF4-FFF2-40B4-BE49-F238E27FC236}">
                <a16:creationId xmlns:a16="http://schemas.microsoft.com/office/drawing/2014/main" id="{ED1D2C49-681E-1BC7-3E99-1713631A7634}"/>
              </a:ext>
            </a:extLst>
          </p:cNvPr>
          <p:cNvPicPr>
            <a:picLocks noChangeAspect="1"/>
          </p:cNvPicPr>
          <p:nvPr/>
        </p:nvPicPr>
        <p:blipFill>
          <a:blip r:embed="rId5"/>
          <a:stretch>
            <a:fillRect/>
          </a:stretch>
        </p:blipFill>
        <p:spPr>
          <a:xfrm>
            <a:off x="4613793" y="4388498"/>
            <a:ext cx="3398814" cy="2469502"/>
          </a:xfrm>
          <a:prstGeom prst="rect">
            <a:avLst/>
          </a:prstGeom>
        </p:spPr>
      </p:pic>
    </p:spTree>
    <p:extLst>
      <p:ext uri="{BB962C8B-B14F-4D97-AF65-F5344CB8AC3E}">
        <p14:creationId xmlns:p14="http://schemas.microsoft.com/office/powerpoint/2010/main" val="2498850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a:xfrm>
            <a:off x="838200" y="-19032"/>
            <a:ext cx="10515600" cy="1325563"/>
          </a:xfrm>
        </p:spPr>
        <p:txBody>
          <a:bodyPr/>
          <a:lstStyle/>
          <a:p>
            <a:r>
              <a:rPr lang="zh-CN" altLang="en-US" dirty="0">
                <a:latin typeface="宋体" panose="02010600030101010101" pitchFamily="2" charset="-122"/>
                <a:ea typeface="宋体" panose="02010600030101010101" pitchFamily="2" charset="-122"/>
              </a:rPr>
              <a:t>边界条件的分类</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11254102-70D3-76AD-7C10-B5A99B5ECBF8}"/>
              </a:ext>
            </a:extLst>
          </p:cNvPr>
          <p:cNvPicPr>
            <a:picLocks noChangeAspect="1"/>
          </p:cNvPicPr>
          <p:nvPr/>
        </p:nvPicPr>
        <p:blipFill>
          <a:blip r:embed="rId2"/>
          <a:stretch>
            <a:fillRect/>
          </a:stretch>
        </p:blipFill>
        <p:spPr>
          <a:xfrm>
            <a:off x="1622671" y="965648"/>
            <a:ext cx="8946655" cy="3558848"/>
          </a:xfrm>
          <a:prstGeom prst="rect">
            <a:avLst/>
          </a:prstGeom>
        </p:spPr>
      </p:pic>
      <p:pic>
        <p:nvPicPr>
          <p:cNvPr id="7" name="图片 6">
            <a:extLst>
              <a:ext uri="{FF2B5EF4-FFF2-40B4-BE49-F238E27FC236}">
                <a16:creationId xmlns:a16="http://schemas.microsoft.com/office/drawing/2014/main" id="{250B935E-2C10-8E84-1B2B-572932A9ED04}"/>
              </a:ext>
            </a:extLst>
          </p:cNvPr>
          <p:cNvPicPr>
            <a:picLocks noChangeAspect="1"/>
          </p:cNvPicPr>
          <p:nvPr/>
        </p:nvPicPr>
        <p:blipFill>
          <a:blip r:embed="rId3"/>
          <a:stretch>
            <a:fillRect/>
          </a:stretch>
        </p:blipFill>
        <p:spPr>
          <a:xfrm>
            <a:off x="1538851" y="5205533"/>
            <a:ext cx="8961897" cy="777307"/>
          </a:xfrm>
          <a:prstGeom prst="rect">
            <a:avLst/>
          </a:prstGeom>
        </p:spPr>
      </p:pic>
      <p:pic>
        <p:nvPicPr>
          <p:cNvPr id="13" name="图片 12">
            <a:extLst>
              <a:ext uri="{FF2B5EF4-FFF2-40B4-BE49-F238E27FC236}">
                <a16:creationId xmlns:a16="http://schemas.microsoft.com/office/drawing/2014/main" id="{66D061F2-60E6-FF75-69B1-15945959FC82}"/>
              </a:ext>
            </a:extLst>
          </p:cNvPr>
          <p:cNvPicPr>
            <a:picLocks noChangeAspect="1"/>
          </p:cNvPicPr>
          <p:nvPr/>
        </p:nvPicPr>
        <p:blipFill>
          <a:blip r:embed="rId4"/>
          <a:stretch>
            <a:fillRect/>
          </a:stretch>
        </p:blipFill>
        <p:spPr>
          <a:xfrm>
            <a:off x="1456938" y="4649225"/>
            <a:ext cx="8916173" cy="556308"/>
          </a:xfrm>
          <a:prstGeom prst="rect">
            <a:avLst/>
          </a:prstGeom>
        </p:spPr>
      </p:pic>
      <p:pic>
        <p:nvPicPr>
          <p:cNvPr id="15" name="图片 14">
            <a:extLst>
              <a:ext uri="{FF2B5EF4-FFF2-40B4-BE49-F238E27FC236}">
                <a16:creationId xmlns:a16="http://schemas.microsoft.com/office/drawing/2014/main" id="{E786C2CB-F93E-94D2-391E-B633E5DC5311}"/>
              </a:ext>
            </a:extLst>
          </p:cNvPr>
          <p:cNvPicPr>
            <a:picLocks noChangeAspect="1"/>
          </p:cNvPicPr>
          <p:nvPr/>
        </p:nvPicPr>
        <p:blipFill>
          <a:blip r:embed="rId5"/>
          <a:stretch>
            <a:fillRect/>
          </a:stretch>
        </p:blipFill>
        <p:spPr>
          <a:xfrm>
            <a:off x="1538851" y="6138859"/>
            <a:ext cx="8679932" cy="594412"/>
          </a:xfrm>
          <a:prstGeom prst="rect">
            <a:avLst/>
          </a:prstGeom>
        </p:spPr>
      </p:pic>
    </p:spTree>
    <p:extLst>
      <p:ext uri="{BB962C8B-B14F-4D97-AF65-F5344CB8AC3E}">
        <p14:creationId xmlns:p14="http://schemas.microsoft.com/office/powerpoint/2010/main" val="1721400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电磁学问题中的边界与衔接</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normAutofit/>
          </a:bodyPr>
          <a:lstStyle/>
          <a:p>
            <a:r>
              <a:rPr lang="zh-CN" altLang="en-US" dirty="0">
                <a:latin typeface="宋体" panose="02010600030101010101" pitchFamily="2" charset="-122"/>
                <a:ea typeface="宋体" panose="02010600030101010101" pitchFamily="2" charset="-122"/>
              </a:rPr>
              <a:t>既然要写出边界条件与衔接条件，那么什么是边界？什么是衔接？</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对于有限区域问题，体的表面就是边界。例如：</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一维长度为</a:t>
            </a:r>
            <a:r>
              <a:rPr lang="en-US" altLang="zh-CN" dirty="0">
                <a:latin typeface="宋体" panose="02010600030101010101" pitchFamily="2" charset="-122"/>
                <a:ea typeface="宋体" panose="02010600030101010101" pitchFamily="2" charset="-122"/>
              </a:rPr>
              <a:t>L</a:t>
            </a:r>
            <a:r>
              <a:rPr lang="zh-CN" altLang="en-US" dirty="0">
                <a:latin typeface="宋体" panose="02010600030101010101" pitchFamily="2" charset="-122"/>
                <a:ea typeface="宋体" panose="02010600030101010101" pitchFamily="2" charset="-122"/>
              </a:rPr>
              <a:t>细杆：边界为</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二维圆：边界为              </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由于原点的特殊性，我们将原点也算为一边界条件。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对于无穷大区域，那么边界只有两个：无穷远处与原点。</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若无穷远处发散，则要给出其等价无穷大</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1D75191-25BD-B447-0D47-2B5CEA856E4F}"/>
              </a:ext>
            </a:extLst>
          </p:cNvPr>
          <p:cNvPicPr>
            <a:picLocks noChangeAspect="1"/>
          </p:cNvPicPr>
          <p:nvPr/>
        </p:nvPicPr>
        <p:blipFill>
          <a:blip r:embed="rId2"/>
          <a:stretch>
            <a:fillRect/>
          </a:stretch>
        </p:blipFill>
        <p:spPr>
          <a:xfrm>
            <a:off x="5421571" y="2884151"/>
            <a:ext cx="1348857" cy="441998"/>
          </a:xfrm>
          <a:prstGeom prst="rect">
            <a:avLst/>
          </a:prstGeom>
        </p:spPr>
      </p:pic>
      <p:pic>
        <p:nvPicPr>
          <p:cNvPr id="7" name="图片 6">
            <a:extLst>
              <a:ext uri="{FF2B5EF4-FFF2-40B4-BE49-F238E27FC236}">
                <a16:creationId xmlns:a16="http://schemas.microsoft.com/office/drawing/2014/main" id="{FA2507D5-271E-D797-5297-AD4441A94AE6}"/>
              </a:ext>
            </a:extLst>
          </p:cNvPr>
          <p:cNvPicPr>
            <a:picLocks noChangeAspect="1"/>
          </p:cNvPicPr>
          <p:nvPr/>
        </p:nvPicPr>
        <p:blipFill>
          <a:blip r:embed="rId3"/>
          <a:stretch>
            <a:fillRect/>
          </a:stretch>
        </p:blipFill>
        <p:spPr>
          <a:xfrm>
            <a:off x="3786939" y="3461086"/>
            <a:ext cx="2309060" cy="411516"/>
          </a:xfrm>
          <a:prstGeom prst="rect">
            <a:avLst/>
          </a:prstGeom>
        </p:spPr>
      </p:pic>
    </p:spTree>
    <p:extLst>
      <p:ext uri="{BB962C8B-B14F-4D97-AF65-F5344CB8AC3E}">
        <p14:creationId xmlns:p14="http://schemas.microsoft.com/office/powerpoint/2010/main" val="2368449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619125"/>
            <a:ext cx="10515600" cy="5557838"/>
          </a:xfrm>
        </p:spPr>
        <p:txBody>
          <a:bodyPr/>
          <a:lstStyle/>
          <a:p>
            <a:r>
              <a:rPr lang="zh-CN" altLang="en-US" dirty="0">
                <a:latin typeface="宋体" panose="02010600030101010101" pitchFamily="2" charset="-122"/>
                <a:ea typeface="宋体" panose="02010600030101010101" pitchFamily="2" charset="-122"/>
              </a:rPr>
              <a:t>下面举几个例子：</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B15E82D6-914A-1AE5-4EB3-3F74FC421FE1}"/>
              </a:ext>
            </a:extLst>
          </p:cNvPr>
          <p:cNvPicPr>
            <a:picLocks noChangeAspect="1"/>
          </p:cNvPicPr>
          <p:nvPr/>
        </p:nvPicPr>
        <p:blipFill>
          <a:blip r:embed="rId2"/>
          <a:stretch>
            <a:fillRect/>
          </a:stretch>
        </p:blipFill>
        <p:spPr>
          <a:xfrm>
            <a:off x="3283975" y="1702902"/>
            <a:ext cx="5624047" cy="3871295"/>
          </a:xfrm>
          <a:prstGeom prst="rect">
            <a:avLst/>
          </a:prstGeom>
        </p:spPr>
      </p:pic>
      <p:pic>
        <p:nvPicPr>
          <p:cNvPr id="7" name="图片 6">
            <a:extLst>
              <a:ext uri="{FF2B5EF4-FFF2-40B4-BE49-F238E27FC236}">
                <a16:creationId xmlns:a16="http://schemas.microsoft.com/office/drawing/2014/main" id="{C9F6413F-9343-5D00-DC36-A65410E6ADEF}"/>
              </a:ext>
            </a:extLst>
          </p:cNvPr>
          <p:cNvPicPr>
            <a:picLocks noChangeAspect="1"/>
          </p:cNvPicPr>
          <p:nvPr/>
        </p:nvPicPr>
        <p:blipFill>
          <a:blip r:embed="rId3"/>
          <a:stretch>
            <a:fillRect/>
          </a:stretch>
        </p:blipFill>
        <p:spPr>
          <a:xfrm>
            <a:off x="2477993" y="1164738"/>
            <a:ext cx="6820411" cy="538164"/>
          </a:xfrm>
          <a:prstGeom prst="rect">
            <a:avLst/>
          </a:prstGeom>
        </p:spPr>
      </p:pic>
      <p:pic>
        <p:nvPicPr>
          <p:cNvPr id="9" name="图片 8">
            <a:extLst>
              <a:ext uri="{FF2B5EF4-FFF2-40B4-BE49-F238E27FC236}">
                <a16:creationId xmlns:a16="http://schemas.microsoft.com/office/drawing/2014/main" id="{BCF8972E-547A-35F4-94E2-3E7DA1826832}"/>
              </a:ext>
            </a:extLst>
          </p:cNvPr>
          <p:cNvPicPr>
            <a:picLocks noChangeAspect="1"/>
          </p:cNvPicPr>
          <p:nvPr/>
        </p:nvPicPr>
        <p:blipFill>
          <a:blip r:embed="rId4"/>
          <a:stretch>
            <a:fillRect/>
          </a:stretch>
        </p:blipFill>
        <p:spPr>
          <a:xfrm>
            <a:off x="4407893" y="5404444"/>
            <a:ext cx="3376213" cy="1221184"/>
          </a:xfrm>
          <a:prstGeom prst="rect">
            <a:avLst/>
          </a:prstGeom>
        </p:spPr>
      </p:pic>
    </p:spTree>
    <p:extLst>
      <p:ext uri="{BB962C8B-B14F-4D97-AF65-F5344CB8AC3E}">
        <p14:creationId xmlns:p14="http://schemas.microsoft.com/office/powerpoint/2010/main" val="3691181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1B50FA7-46B7-5EF1-F269-CEC7E8529BF6}"/>
              </a:ext>
            </a:extLst>
          </p:cNvPr>
          <p:cNvPicPr>
            <a:picLocks noChangeAspect="1"/>
          </p:cNvPicPr>
          <p:nvPr/>
        </p:nvPicPr>
        <p:blipFill>
          <a:blip r:embed="rId2"/>
          <a:stretch>
            <a:fillRect/>
          </a:stretch>
        </p:blipFill>
        <p:spPr>
          <a:xfrm>
            <a:off x="3167754" y="1055534"/>
            <a:ext cx="6027942" cy="3726503"/>
          </a:xfrm>
          <a:prstGeom prst="rect">
            <a:avLst/>
          </a:prstGeom>
        </p:spPr>
      </p:pic>
      <p:pic>
        <p:nvPicPr>
          <p:cNvPr id="7" name="图片 6">
            <a:extLst>
              <a:ext uri="{FF2B5EF4-FFF2-40B4-BE49-F238E27FC236}">
                <a16:creationId xmlns:a16="http://schemas.microsoft.com/office/drawing/2014/main" id="{717BDAB7-B666-516B-3C64-D2DAA0F084D0}"/>
              </a:ext>
            </a:extLst>
          </p:cNvPr>
          <p:cNvPicPr>
            <a:picLocks noChangeAspect="1"/>
          </p:cNvPicPr>
          <p:nvPr/>
        </p:nvPicPr>
        <p:blipFill>
          <a:blip r:embed="rId3"/>
          <a:stretch>
            <a:fillRect/>
          </a:stretch>
        </p:blipFill>
        <p:spPr>
          <a:xfrm>
            <a:off x="957912" y="681037"/>
            <a:ext cx="10668570" cy="778054"/>
          </a:xfrm>
          <a:prstGeom prst="rect">
            <a:avLst/>
          </a:prstGeom>
        </p:spPr>
      </p:pic>
      <p:pic>
        <p:nvPicPr>
          <p:cNvPr id="9" name="图片 8">
            <a:extLst>
              <a:ext uri="{FF2B5EF4-FFF2-40B4-BE49-F238E27FC236}">
                <a16:creationId xmlns:a16="http://schemas.microsoft.com/office/drawing/2014/main" id="{53E1D8AE-FE29-13B5-AF74-6AE9B5113D00}"/>
              </a:ext>
            </a:extLst>
          </p:cNvPr>
          <p:cNvPicPr>
            <a:picLocks noChangeAspect="1"/>
          </p:cNvPicPr>
          <p:nvPr/>
        </p:nvPicPr>
        <p:blipFill>
          <a:blip r:embed="rId4"/>
          <a:stretch>
            <a:fillRect/>
          </a:stretch>
        </p:blipFill>
        <p:spPr>
          <a:xfrm>
            <a:off x="4695665" y="4756703"/>
            <a:ext cx="2800670" cy="2091526"/>
          </a:xfrm>
          <a:prstGeom prst="rect">
            <a:avLst/>
          </a:prstGeom>
        </p:spPr>
      </p:pic>
    </p:spTree>
    <p:extLst>
      <p:ext uri="{BB962C8B-B14F-4D97-AF65-F5344CB8AC3E}">
        <p14:creationId xmlns:p14="http://schemas.microsoft.com/office/powerpoint/2010/main" val="3622637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内容占位符 4">
            <a:extLst>
              <a:ext uri="{FF2B5EF4-FFF2-40B4-BE49-F238E27FC236}">
                <a16:creationId xmlns:a16="http://schemas.microsoft.com/office/drawing/2014/main" id="{D94BA19C-608C-5874-429E-0FC2623B2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132" y="1825625"/>
            <a:ext cx="6991735" cy="4351338"/>
          </a:xfrm>
        </p:spPr>
      </p:pic>
      <p:pic>
        <p:nvPicPr>
          <p:cNvPr id="9" name="图片 8">
            <a:extLst>
              <a:ext uri="{FF2B5EF4-FFF2-40B4-BE49-F238E27FC236}">
                <a16:creationId xmlns:a16="http://schemas.microsoft.com/office/drawing/2014/main" id="{C02EF1BC-EFCF-92D3-9C41-FB0E9EC4D17A}"/>
              </a:ext>
            </a:extLst>
          </p:cNvPr>
          <p:cNvPicPr>
            <a:picLocks noChangeAspect="1"/>
          </p:cNvPicPr>
          <p:nvPr/>
        </p:nvPicPr>
        <p:blipFill>
          <a:blip r:embed="rId3"/>
          <a:stretch>
            <a:fillRect/>
          </a:stretch>
        </p:blipFill>
        <p:spPr>
          <a:xfrm>
            <a:off x="1191841" y="920086"/>
            <a:ext cx="9390690" cy="1042064"/>
          </a:xfrm>
          <a:prstGeom prst="rect">
            <a:avLst/>
          </a:prstGeom>
        </p:spPr>
      </p:pic>
    </p:spTree>
    <p:extLst>
      <p:ext uri="{BB962C8B-B14F-4D97-AF65-F5344CB8AC3E}">
        <p14:creationId xmlns:p14="http://schemas.microsoft.com/office/powerpoint/2010/main" val="11543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6" name="内容占位符 5">
            <a:extLst>
              <a:ext uri="{FF2B5EF4-FFF2-40B4-BE49-F238E27FC236}">
                <a16:creationId xmlns:a16="http://schemas.microsoft.com/office/drawing/2014/main" id="{8B3156DF-90CE-76FC-42F3-C703E9694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3225" y="1825624"/>
            <a:ext cx="5552199" cy="5034435"/>
          </a:xfrm>
        </p:spPr>
      </p:pic>
      <p:pic>
        <p:nvPicPr>
          <p:cNvPr id="5" name="图片 4">
            <a:extLst>
              <a:ext uri="{FF2B5EF4-FFF2-40B4-BE49-F238E27FC236}">
                <a16:creationId xmlns:a16="http://schemas.microsoft.com/office/drawing/2014/main" id="{F8C3DCC4-C3BF-7121-F821-80C679CAE1EF}"/>
              </a:ext>
            </a:extLst>
          </p:cNvPr>
          <p:cNvPicPr>
            <a:picLocks noChangeAspect="1"/>
          </p:cNvPicPr>
          <p:nvPr/>
        </p:nvPicPr>
        <p:blipFill>
          <a:blip r:embed="rId3"/>
          <a:stretch>
            <a:fillRect/>
          </a:stretch>
        </p:blipFill>
        <p:spPr>
          <a:xfrm>
            <a:off x="1613164" y="903067"/>
            <a:ext cx="9338927" cy="787621"/>
          </a:xfrm>
          <a:prstGeom prst="rect">
            <a:avLst/>
          </a:prstGeom>
        </p:spPr>
      </p:pic>
    </p:spTree>
    <p:extLst>
      <p:ext uri="{BB962C8B-B14F-4D97-AF65-F5344CB8AC3E}">
        <p14:creationId xmlns:p14="http://schemas.microsoft.com/office/powerpoint/2010/main" val="412990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电磁场的能量</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我们在前面曾经得到过对于真空中</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对于线性介质</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那对于非线性介质是什么结果？比较系数可猜测</a:t>
            </a:r>
          </a:p>
        </p:txBody>
      </p:sp>
      <p:pic>
        <p:nvPicPr>
          <p:cNvPr id="4" name="图片 3">
            <a:extLst>
              <a:ext uri="{FF2B5EF4-FFF2-40B4-BE49-F238E27FC236}">
                <a16:creationId xmlns:a16="http://schemas.microsoft.com/office/drawing/2014/main" id="{E9FE20A3-2B01-2868-85DE-14DE62AEEEE4}"/>
              </a:ext>
            </a:extLst>
          </p:cNvPr>
          <p:cNvPicPr>
            <a:picLocks noChangeAspect="1"/>
          </p:cNvPicPr>
          <p:nvPr/>
        </p:nvPicPr>
        <p:blipFill>
          <a:blip r:embed="rId2"/>
          <a:stretch>
            <a:fillRect/>
          </a:stretch>
        </p:blipFill>
        <p:spPr>
          <a:xfrm>
            <a:off x="4733812" y="2342675"/>
            <a:ext cx="2591025" cy="777307"/>
          </a:xfrm>
          <a:prstGeom prst="rect">
            <a:avLst/>
          </a:prstGeom>
        </p:spPr>
      </p:pic>
      <p:pic>
        <p:nvPicPr>
          <p:cNvPr id="6" name="图片 5">
            <a:extLst>
              <a:ext uri="{FF2B5EF4-FFF2-40B4-BE49-F238E27FC236}">
                <a16:creationId xmlns:a16="http://schemas.microsoft.com/office/drawing/2014/main" id="{79DA605B-D3F5-7040-670E-8E268A9831D0}"/>
              </a:ext>
            </a:extLst>
          </p:cNvPr>
          <p:cNvPicPr>
            <a:picLocks noChangeAspect="1"/>
          </p:cNvPicPr>
          <p:nvPr/>
        </p:nvPicPr>
        <p:blipFill>
          <a:blip r:embed="rId3"/>
          <a:stretch>
            <a:fillRect/>
          </a:stretch>
        </p:blipFill>
        <p:spPr>
          <a:xfrm>
            <a:off x="4731902" y="3871931"/>
            <a:ext cx="2728196" cy="853514"/>
          </a:xfrm>
          <a:prstGeom prst="rect">
            <a:avLst/>
          </a:prstGeom>
        </p:spPr>
      </p:pic>
      <p:pic>
        <p:nvPicPr>
          <p:cNvPr id="8" name="图片 7">
            <a:extLst>
              <a:ext uri="{FF2B5EF4-FFF2-40B4-BE49-F238E27FC236}">
                <a16:creationId xmlns:a16="http://schemas.microsoft.com/office/drawing/2014/main" id="{6EDF870E-CE8D-29DA-25E3-6577BD06DB93}"/>
              </a:ext>
            </a:extLst>
          </p:cNvPr>
          <p:cNvPicPr>
            <a:picLocks noChangeAspect="1"/>
          </p:cNvPicPr>
          <p:nvPr/>
        </p:nvPicPr>
        <p:blipFill>
          <a:blip r:embed="rId4"/>
          <a:stretch>
            <a:fillRect/>
          </a:stretch>
        </p:blipFill>
        <p:spPr>
          <a:xfrm>
            <a:off x="4712850" y="5626041"/>
            <a:ext cx="2766300" cy="685859"/>
          </a:xfrm>
          <a:prstGeom prst="rect">
            <a:avLst/>
          </a:prstGeom>
        </p:spPr>
      </p:pic>
    </p:spTree>
    <p:extLst>
      <p:ext uri="{BB962C8B-B14F-4D97-AF65-F5344CB8AC3E}">
        <p14:creationId xmlns:p14="http://schemas.microsoft.com/office/powerpoint/2010/main" val="1922953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静电场两方程的等价性</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考虑真空情况，我们曾得到过两个求能量的方程，现证明其等价性</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利用静电场的高斯定理</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F19EEC90-9CAB-890C-706D-FAB0CE74D60E}"/>
              </a:ext>
            </a:extLst>
          </p:cNvPr>
          <p:cNvPicPr>
            <a:picLocks noChangeAspect="1"/>
          </p:cNvPicPr>
          <p:nvPr/>
        </p:nvPicPr>
        <p:blipFill>
          <a:blip r:embed="rId2"/>
          <a:stretch>
            <a:fillRect/>
          </a:stretch>
        </p:blipFill>
        <p:spPr>
          <a:xfrm>
            <a:off x="4975763" y="2566692"/>
            <a:ext cx="2240474" cy="1577477"/>
          </a:xfrm>
          <a:prstGeom prst="rect">
            <a:avLst/>
          </a:prstGeom>
        </p:spPr>
      </p:pic>
      <p:pic>
        <p:nvPicPr>
          <p:cNvPr id="7" name="图片 6">
            <a:extLst>
              <a:ext uri="{FF2B5EF4-FFF2-40B4-BE49-F238E27FC236}">
                <a16:creationId xmlns:a16="http://schemas.microsoft.com/office/drawing/2014/main" id="{08B3F3ED-0535-E92F-2457-84C845F24BD8}"/>
              </a:ext>
            </a:extLst>
          </p:cNvPr>
          <p:cNvPicPr>
            <a:picLocks noChangeAspect="1"/>
          </p:cNvPicPr>
          <p:nvPr/>
        </p:nvPicPr>
        <p:blipFill>
          <a:blip r:embed="rId3"/>
          <a:stretch>
            <a:fillRect/>
          </a:stretch>
        </p:blipFill>
        <p:spPr>
          <a:xfrm>
            <a:off x="799113" y="4810011"/>
            <a:ext cx="11392887" cy="777307"/>
          </a:xfrm>
          <a:prstGeom prst="rect">
            <a:avLst/>
          </a:prstGeom>
        </p:spPr>
      </p:pic>
    </p:spTree>
    <p:extLst>
      <p:ext uri="{BB962C8B-B14F-4D97-AF65-F5344CB8AC3E}">
        <p14:creationId xmlns:p14="http://schemas.microsoft.com/office/powerpoint/2010/main" val="138925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2" name="Rectangle 2">
            <a:extLst>
              <a:ext uri="{FF2B5EF4-FFF2-40B4-BE49-F238E27FC236}">
                <a16:creationId xmlns:a16="http://schemas.microsoft.com/office/drawing/2014/main" id="{CBD50CE2-E419-9F23-869A-7C0B0D4EE920}"/>
              </a:ext>
            </a:extLst>
          </p:cNvPr>
          <p:cNvSpPr>
            <a:spLocks noGrp="1" noChangeArrowheads="1"/>
          </p:cNvSpPr>
          <p:nvPr>
            <p:ph type="title"/>
          </p:nvPr>
        </p:nvSpPr>
        <p:spPr>
          <a:xfrm>
            <a:off x="2395538" y="228600"/>
            <a:ext cx="8272462" cy="641350"/>
          </a:xfrm>
        </p:spPr>
        <p:txBody>
          <a:bodyPr>
            <a:normAutofit fontScale="90000"/>
          </a:bodyPr>
          <a:lstStyle/>
          <a:p>
            <a:pPr eaLnBrk="1" hangingPunct="1"/>
            <a:r>
              <a:rPr lang="en-US" altLang="zh-CN" sz="3600" b="1">
                <a:latin typeface="黑体" panose="02010609060101010101" pitchFamily="49" charset="-122"/>
                <a:ea typeface="黑体" panose="02010609060101010101" pitchFamily="49" charset="-122"/>
              </a:rPr>
              <a:t>               </a:t>
            </a:r>
            <a:r>
              <a:rPr lang="zh-CN" altLang="en-US" sz="3200" b="1">
                <a:latin typeface="黑体" panose="02010609060101010101" pitchFamily="49" charset="-122"/>
                <a:ea typeface="黑体" panose="02010609060101010101" pitchFamily="49" charset="-122"/>
              </a:rPr>
              <a:t>无极分子              有极分子</a:t>
            </a:r>
          </a:p>
        </p:txBody>
      </p:sp>
      <p:sp>
        <p:nvSpPr>
          <p:cNvPr id="7171" name="Rectangle 3">
            <a:extLst>
              <a:ext uri="{FF2B5EF4-FFF2-40B4-BE49-F238E27FC236}">
                <a16:creationId xmlns:a16="http://schemas.microsoft.com/office/drawing/2014/main" id="{306D4AF9-0844-540C-5FE5-9A208B115C8C}"/>
              </a:ext>
            </a:extLst>
          </p:cNvPr>
          <p:cNvSpPr>
            <a:spLocks noGrp="1" noChangeArrowheads="1"/>
          </p:cNvSpPr>
          <p:nvPr>
            <p:ph type="body" idx="1"/>
          </p:nvPr>
        </p:nvSpPr>
        <p:spPr>
          <a:xfrm>
            <a:off x="1981200" y="4953000"/>
            <a:ext cx="8686800" cy="1371600"/>
          </a:xfrm>
        </p:spPr>
        <p:txBody>
          <a:bodyPr/>
          <a:lstStyle/>
          <a:p>
            <a:pPr eaLnBrk="1" hangingPunct="1"/>
            <a:r>
              <a:rPr lang="zh-CN" altLang="en-US" b="1">
                <a:latin typeface="黑体" panose="02010609060101010101" pitchFamily="49" charset="-122"/>
                <a:ea typeface="黑体" panose="02010609060101010101" pitchFamily="49" charset="-122"/>
              </a:rPr>
              <a:t>极化性质     位移极化               取向极化 </a:t>
            </a:r>
          </a:p>
          <a:p>
            <a:pPr eaLnBrk="1" hangingPunct="1"/>
            <a:r>
              <a:rPr lang="zh-CN" altLang="en-US" b="1">
                <a:latin typeface="黑体" panose="02010609060101010101" pitchFamily="49" charset="-122"/>
                <a:ea typeface="黑体" panose="02010609060101010101" pitchFamily="49" charset="-122"/>
              </a:rPr>
              <a:t>后果：出现极化电荷（不能自由移动）→束缚电荷 </a:t>
            </a:r>
          </a:p>
        </p:txBody>
      </p:sp>
      <p:graphicFrame>
        <p:nvGraphicFramePr>
          <p:cNvPr id="7172" name="Object 4">
            <a:extLst>
              <a:ext uri="{FF2B5EF4-FFF2-40B4-BE49-F238E27FC236}">
                <a16:creationId xmlns:a16="http://schemas.microsoft.com/office/drawing/2014/main" id="{33690B0C-7476-3C22-823A-1E39437045C0}"/>
              </a:ext>
            </a:extLst>
          </p:cNvPr>
          <p:cNvGraphicFramePr>
            <a:graphicFrameLocks noChangeAspect="1"/>
          </p:cNvGraphicFramePr>
          <p:nvPr/>
        </p:nvGraphicFramePr>
        <p:xfrm>
          <a:off x="2514600" y="1524000"/>
          <a:ext cx="914400" cy="469900"/>
        </p:xfrm>
        <a:graphic>
          <a:graphicData uri="http://schemas.openxmlformats.org/presentationml/2006/ole">
            <mc:AlternateContent xmlns:mc="http://schemas.openxmlformats.org/markup-compatibility/2006">
              <mc:Choice xmlns:v="urn:schemas-microsoft-com:vml" Requires="v">
                <p:oleObj name="Equation" r:id="rId2" imgW="444240" imgH="228600" progId="Equation.3">
                  <p:embed/>
                </p:oleObj>
              </mc:Choice>
              <mc:Fallback>
                <p:oleObj name="Equation" r:id="rId2" imgW="444240" imgH="228600" progId="Equation.3">
                  <p:embed/>
                  <p:pic>
                    <p:nvPicPr>
                      <p:cNvPr id="7172" name="Object 4">
                        <a:extLst>
                          <a:ext uri="{FF2B5EF4-FFF2-40B4-BE49-F238E27FC236}">
                            <a16:creationId xmlns:a16="http://schemas.microsoft.com/office/drawing/2014/main" id="{33690B0C-7476-3C22-823A-1E3943704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524000"/>
                        <a:ext cx="914400" cy="469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Rectangle 5">
            <a:extLst>
              <a:ext uri="{FF2B5EF4-FFF2-40B4-BE49-F238E27FC236}">
                <a16:creationId xmlns:a16="http://schemas.microsoft.com/office/drawing/2014/main" id="{235DFAEC-3ED4-FB9F-08FB-DFAB21DE5E06}"/>
              </a:ext>
            </a:extLst>
          </p:cNvPr>
          <p:cNvSpPr>
            <a:spLocks noChangeArrowheads="1"/>
          </p:cNvSpPr>
          <p:nvPr/>
        </p:nvSpPr>
        <p:spPr bwMode="auto">
          <a:xfrm>
            <a:off x="4008438" y="1125539"/>
            <a:ext cx="1871662" cy="985837"/>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600"/>
              <a:t>± ± ± ± ± ±</a:t>
            </a:r>
          </a:p>
          <a:p>
            <a:pPr algn="just" eaLnBrk="1" hangingPunct="1"/>
            <a:r>
              <a:rPr lang="en-US" altLang="zh-CN" sz="1600"/>
              <a:t>± ± ± ± ± ±</a:t>
            </a:r>
          </a:p>
          <a:p>
            <a:pPr algn="just" eaLnBrk="1" hangingPunct="1"/>
            <a:r>
              <a:rPr lang="en-US" altLang="zh-CN" sz="1600">
                <a:latin typeface="宋体" panose="02010600030101010101" pitchFamily="2" charset="-122"/>
              </a:rPr>
              <a:t>± ± ± ± </a:t>
            </a:r>
            <a:r>
              <a:rPr lang="en-US" altLang="zh-CN" sz="1600"/>
              <a:t>± ±</a:t>
            </a:r>
          </a:p>
        </p:txBody>
      </p:sp>
      <p:sp>
        <p:nvSpPr>
          <p:cNvPr id="7174" name="Rectangle 6">
            <a:extLst>
              <a:ext uri="{FF2B5EF4-FFF2-40B4-BE49-F238E27FC236}">
                <a16:creationId xmlns:a16="http://schemas.microsoft.com/office/drawing/2014/main" id="{AD959A59-0FF1-D487-F6D1-7F0AF964CB7F}"/>
              </a:ext>
            </a:extLst>
          </p:cNvPr>
          <p:cNvSpPr>
            <a:spLocks noChangeArrowheads="1"/>
          </p:cNvSpPr>
          <p:nvPr/>
        </p:nvSpPr>
        <p:spPr bwMode="auto">
          <a:xfrm>
            <a:off x="7608888" y="1125538"/>
            <a:ext cx="1752600" cy="931862"/>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 ↗ ↙ → ←</a:t>
            </a:r>
          </a:p>
          <a:p>
            <a:pPr algn="ctr"/>
            <a:r>
              <a:rPr lang="en-US" altLang="zh-CN" sz="1600">
                <a:latin typeface="Times New Roman" panose="02020603050405020304" pitchFamily="18" charset="0"/>
              </a:rPr>
              <a:t>  ↓ → ↗ ↘ ↙</a:t>
            </a:r>
          </a:p>
          <a:p>
            <a:pPr algn="ctr"/>
            <a:r>
              <a:rPr lang="en-US" altLang="zh-CN" sz="1600">
                <a:latin typeface="Times New Roman" panose="02020603050405020304" pitchFamily="18" charset="0"/>
              </a:rPr>
              <a:t>  ↙ ↓ ↙ ↗ ↘</a:t>
            </a:r>
          </a:p>
        </p:txBody>
      </p:sp>
      <p:sp>
        <p:nvSpPr>
          <p:cNvPr id="7175" name="AutoShape 7">
            <a:extLst>
              <a:ext uri="{FF2B5EF4-FFF2-40B4-BE49-F238E27FC236}">
                <a16:creationId xmlns:a16="http://schemas.microsoft.com/office/drawing/2014/main" id="{35D9D1CC-5193-308B-1ED1-591B16757C31}"/>
              </a:ext>
            </a:extLst>
          </p:cNvPr>
          <p:cNvSpPr>
            <a:spLocks noChangeArrowheads="1"/>
          </p:cNvSpPr>
          <p:nvPr/>
        </p:nvSpPr>
        <p:spPr bwMode="auto">
          <a:xfrm>
            <a:off x="4872038" y="2205038"/>
            <a:ext cx="133350" cy="296862"/>
          </a:xfrm>
          <a:prstGeom prst="downArrow">
            <a:avLst>
              <a:gd name="adj1" fmla="val 50000"/>
              <a:gd name="adj2" fmla="val 55655"/>
            </a:avLst>
          </a:prstGeom>
          <a:solidFill>
            <a:srgbClr val="FFFF00"/>
          </a:solidFill>
          <a:ln w="9525">
            <a:solidFill>
              <a:srgbClr val="000000"/>
            </a:solidFill>
            <a:miter lim="800000"/>
            <a:headEnd/>
            <a:tailEnd/>
          </a:ln>
        </p:spPr>
        <p:txBody>
          <a:bodyPr vert="eaVert"/>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7176" name="AutoShape 8">
            <a:extLst>
              <a:ext uri="{FF2B5EF4-FFF2-40B4-BE49-F238E27FC236}">
                <a16:creationId xmlns:a16="http://schemas.microsoft.com/office/drawing/2014/main" id="{1E3B8838-0BA9-EFC6-034E-8DD4ABC66C74}"/>
              </a:ext>
            </a:extLst>
          </p:cNvPr>
          <p:cNvSpPr>
            <a:spLocks noChangeArrowheads="1"/>
          </p:cNvSpPr>
          <p:nvPr/>
        </p:nvSpPr>
        <p:spPr bwMode="auto">
          <a:xfrm>
            <a:off x="8543925" y="2133601"/>
            <a:ext cx="133350" cy="296863"/>
          </a:xfrm>
          <a:prstGeom prst="downArrow">
            <a:avLst>
              <a:gd name="adj1" fmla="val 50000"/>
              <a:gd name="adj2" fmla="val 55655"/>
            </a:avLst>
          </a:prstGeom>
          <a:solidFill>
            <a:srgbClr val="FFFF00"/>
          </a:solidFill>
          <a:ln w="9525">
            <a:solidFill>
              <a:srgbClr val="000000"/>
            </a:solidFill>
            <a:miter lim="800000"/>
            <a:headEnd/>
            <a:tailEnd/>
          </a:ln>
        </p:spPr>
        <p:txBody>
          <a:bodyPr vert="eaVert"/>
          <a:lstStyle>
            <a:lvl1pPr eaLnBrk="0" hangingPunct="0">
              <a:defRPr kumimoji="1" sz="2400">
                <a:solidFill>
                  <a:schemeClr val="tx1"/>
                </a:solidFill>
                <a:latin typeface="Verdana" panose="020B0604030504040204" pitchFamily="34" charset="0"/>
                <a:ea typeface="宋体" panose="02010600030101010101" pitchFamily="2" charset="-122"/>
              </a:defRPr>
            </a:lvl1pPr>
            <a:lvl2pPr marL="742950" indent="-285750" eaLnBrk="0" hangingPunct="0">
              <a:defRPr kumimoji="1" sz="2400">
                <a:solidFill>
                  <a:schemeClr val="tx1"/>
                </a:solidFill>
                <a:latin typeface="Verdana" panose="020B0604030504040204" pitchFamily="34" charset="0"/>
                <a:ea typeface="宋体" panose="02010600030101010101" pitchFamily="2" charset="-122"/>
              </a:defRPr>
            </a:lvl2pPr>
            <a:lvl3pPr marL="1143000" indent="-228600" eaLnBrk="0" hangingPunct="0">
              <a:defRPr kumimoji="1" sz="2400">
                <a:solidFill>
                  <a:schemeClr val="tx1"/>
                </a:solidFill>
                <a:latin typeface="Verdana" panose="020B0604030504040204" pitchFamily="34" charset="0"/>
                <a:ea typeface="宋体" panose="02010600030101010101" pitchFamily="2" charset="-122"/>
              </a:defRPr>
            </a:lvl3pPr>
            <a:lvl4pPr marL="1600200" indent="-228600" eaLnBrk="0" hangingPunct="0">
              <a:defRPr kumimoji="1" sz="2400">
                <a:solidFill>
                  <a:schemeClr val="tx1"/>
                </a:solidFill>
                <a:latin typeface="Verdana" panose="020B0604030504040204" pitchFamily="34" charset="0"/>
                <a:ea typeface="宋体" panose="02010600030101010101" pitchFamily="2" charset="-122"/>
              </a:defRPr>
            </a:lvl4pPr>
            <a:lvl5pPr marL="2057400" indent="-228600" eaLnBrk="0" hangingPunct="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7177" name="Object 9">
            <a:extLst>
              <a:ext uri="{FF2B5EF4-FFF2-40B4-BE49-F238E27FC236}">
                <a16:creationId xmlns:a16="http://schemas.microsoft.com/office/drawing/2014/main" id="{DC964FA2-B543-16C9-65FF-6264F5B0CA0F}"/>
              </a:ext>
            </a:extLst>
          </p:cNvPr>
          <p:cNvGraphicFramePr>
            <a:graphicFrameLocks noChangeAspect="1"/>
          </p:cNvGraphicFramePr>
          <p:nvPr/>
        </p:nvGraphicFramePr>
        <p:xfrm>
          <a:off x="2578100" y="3124200"/>
          <a:ext cx="941388" cy="469900"/>
        </p:xfrm>
        <a:graphic>
          <a:graphicData uri="http://schemas.openxmlformats.org/presentationml/2006/ole">
            <mc:AlternateContent xmlns:mc="http://schemas.openxmlformats.org/markup-compatibility/2006">
              <mc:Choice xmlns:v="urn:schemas-microsoft-com:vml" Requires="v">
                <p:oleObj name="Equation" r:id="rId4" imgW="457200" imgH="228600" progId="Equation.3">
                  <p:embed/>
                </p:oleObj>
              </mc:Choice>
              <mc:Fallback>
                <p:oleObj name="Equation" r:id="rId4" imgW="457200" imgH="228600" progId="Equation.3">
                  <p:embed/>
                  <p:pic>
                    <p:nvPicPr>
                      <p:cNvPr id="7177" name="Object 9">
                        <a:extLst>
                          <a:ext uri="{FF2B5EF4-FFF2-40B4-BE49-F238E27FC236}">
                            <a16:creationId xmlns:a16="http://schemas.microsoft.com/office/drawing/2014/main" id="{DC964FA2-B543-16C9-65FF-6264F5B0C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8100" y="3124200"/>
                        <a:ext cx="941388" cy="469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 name="Object 10">
            <a:extLst>
              <a:ext uri="{FF2B5EF4-FFF2-40B4-BE49-F238E27FC236}">
                <a16:creationId xmlns:a16="http://schemas.microsoft.com/office/drawing/2014/main" id="{EC5C3D9A-4130-3432-4812-BD6025207ACB}"/>
              </a:ext>
            </a:extLst>
          </p:cNvPr>
          <p:cNvGraphicFramePr>
            <a:graphicFrameLocks noChangeAspect="1"/>
          </p:cNvGraphicFramePr>
          <p:nvPr/>
        </p:nvGraphicFramePr>
        <p:xfrm>
          <a:off x="4008438" y="2492375"/>
          <a:ext cx="2182812" cy="2286000"/>
        </p:xfrm>
        <a:graphic>
          <a:graphicData uri="http://schemas.openxmlformats.org/presentationml/2006/ole">
            <mc:AlternateContent xmlns:mc="http://schemas.openxmlformats.org/markup-compatibility/2006">
              <mc:Choice xmlns:v="urn:schemas-microsoft-com:vml" Requires="v">
                <p:oleObj r:id="rId6" imgW="11095238" imgH="11631649" progId="">
                  <p:embed/>
                </p:oleObj>
              </mc:Choice>
              <mc:Fallback>
                <p:oleObj r:id="rId6" imgW="11095238" imgH="11631649" progId="">
                  <p:embed/>
                  <p:pic>
                    <p:nvPicPr>
                      <p:cNvPr id="7178" name="Object 10">
                        <a:extLst>
                          <a:ext uri="{FF2B5EF4-FFF2-40B4-BE49-F238E27FC236}">
                            <a16:creationId xmlns:a16="http://schemas.microsoft.com/office/drawing/2014/main" id="{EC5C3D9A-4130-3432-4812-BD6025207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8438" y="2492375"/>
                        <a:ext cx="2182812" cy="22860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9" name="Object 11">
            <a:extLst>
              <a:ext uri="{FF2B5EF4-FFF2-40B4-BE49-F238E27FC236}">
                <a16:creationId xmlns:a16="http://schemas.microsoft.com/office/drawing/2014/main" id="{DB9405C0-9C81-142D-94F1-69D27B8A8842}"/>
              </a:ext>
            </a:extLst>
          </p:cNvPr>
          <p:cNvGraphicFramePr>
            <a:graphicFrameLocks noChangeAspect="1"/>
          </p:cNvGraphicFramePr>
          <p:nvPr/>
        </p:nvGraphicFramePr>
        <p:xfrm>
          <a:off x="7608888" y="3573464"/>
          <a:ext cx="2209800" cy="1277937"/>
        </p:xfrm>
        <a:graphic>
          <a:graphicData uri="http://schemas.openxmlformats.org/presentationml/2006/ole">
            <mc:AlternateContent xmlns:mc="http://schemas.openxmlformats.org/markup-compatibility/2006">
              <mc:Choice xmlns:v="urn:schemas-microsoft-com:vml" Requires="v">
                <p:oleObj r:id="rId8" imgW="10600000" imgH="6144483" progId="">
                  <p:embed/>
                </p:oleObj>
              </mc:Choice>
              <mc:Fallback>
                <p:oleObj r:id="rId8" imgW="10600000" imgH="6144483" progId="">
                  <p:embed/>
                  <p:pic>
                    <p:nvPicPr>
                      <p:cNvPr id="7179" name="Object 11">
                        <a:extLst>
                          <a:ext uri="{FF2B5EF4-FFF2-40B4-BE49-F238E27FC236}">
                            <a16:creationId xmlns:a16="http://schemas.microsoft.com/office/drawing/2014/main" id="{DB9405C0-9C81-142D-94F1-69D27B8A88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8888" y="3573464"/>
                        <a:ext cx="2209800"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181" name="Picture 13">
            <a:extLst>
              <a:ext uri="{FF2B5EF4-FFF2-40B4-BE49-F238E27FC236}">
                <a16:creationId xmlns:a16="http://schemas.microsoft.com/office/drawing/2014/main" id="{CD37F975-D52F-BB66-E8B3-15DFC84E66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8888" y="2565400"/>
            <a:ext cx="20574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82" name="Object 14">
            <a:extLst>
              <a:ext uri="{FF2B5EF4-FFF2-40B4-BE49-F238E27FC236}">
                <a16:creationId xmlns:a16="http://schemas.microsoft.com/office/drawing/2014/main" id="{A957D7D3-784C-1302-BAF7-D2B9D4662772}"/>
              </a:ext>
            </a:extLst>
          </p:cNvPr>
          <p:cNvGraphicFramePr>
            <a:graphicFrameLocks noChangeAspect="1"/>
          </p:cNvGraphicFramePr>
          <p:nvPr/>
        </p:nvGraphicFramePr>
        <p:xfrm>
          <a:off x="6240463" y="3716339"/>
          <a:ext cx="1371600" cy="625475"/>
        </p:xfrm>
        <a:graphic>
          <a:graphicData uri="http://schemas.openxmlformats.org/presentationml/2006/ole">
            <mc:AlternateContent xmlns:mc="http://schemas.openxmlformats.org/markup-compatibility/2006">
              <mc:Choice xmlns:v="urn:schemas-microsoft-com:vml" Requires="v">
                <p:oleObj r:id="rId11" imgW="761669" imgH="279279" progId="Equation.3">
                  <p:embed/>
                </p:oleObj>
              </mc:Choice>
              <mc:Fallback>
                <p:oleObj r:id="rId11" imgW="761669" imgH="279279" progId="Equation.3">
                  <p:embed/>
                  <p:pic>
                    <p:nvPicPr>
                      <p:cNvPr id="7182" name="Object 14">
                        <a:extLst>
                          <a:ext uri="{FF2B5EF4-FFF2-40B4-BE49-F238E27FC236}">
                            <a16:creationId xmlns:a16="http://schemas.microsoft.com/office/drawing/2014/main" id="{A957D7D3-784C-1302-BAF7-D2B9D46627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0463" y="3716339"/>
                        <a:ext cx="13716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a:xfrm>
            <a:off x="838200" y="571500"/>
            <a:ext cx="10515600" cy="5605463"/>
          </a:xfrm>
        </p:spPr>
        <p:txBody>
          <a:bodyPr/>
          <a:lstStyle/>
          <a:p>
            <a:r>
              <a:rPr lang="zh-CN" altLang="en-US" dirty="0">
                <a:latin typeface="宋体" panose="02010600030101010101" pitchFamily="2" charset="-122"/>
                <a:ea typeface="宋体" panose="02010600030101010101" pitchFamily="2" charset="-122"/>
              </a:rPr>
              <a:t>我们在利用前面取的区域是全空间，因此第一项面积分为</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，这是因为在无穷远处电势和电场都将趋于</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，且趋势将比平方反比快，因此</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至此可以发现，前面两个式子等价。</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思考：在前面的推导中我们直接运用了数学上的高斯定理（体积分转化为曲面积分），这样直接运用其实并不严谨，你能进一步思考前面推导没有考虑哪些地方并给出一个合理的解释吗？特殊去情况是否会影响结果？</a:t>
            </a:r>
          </a:p>
        </p:txBody>
      </p:sp>
      <p:pic>
        <p:nvPicPr>
          <p:cNvPr id="5" name="图片 4">
            <a:extLst>
              <a:ext uri="{FF2B5EF4-FFF2-40B4-BE49-F238E27FC236}">
                <a16:creationId xmlns:a16="http://schemas.microsoft.com/office/drawing/2014/main" id="{180FD4F8-FA15-999D-8451-1573D4F0289C}"/>
              </a:ext>
            </a:extLst>
          </p:cNvPr>
          <p:cNvPicPr>
            <a:picLocks noChangeAspect="1"/>
          </p:cNvPicPr>
          <p:nvPr/>
        </p:nvPicPr>
        <p:blipFill>
          <a:blip r:embed="rId2"/>
          <a:stretch>
            <a:fillRect/>
          </a:stretch>
        </p:blipFill>
        <p:spPr>
          <a:xfrm>
            <a:off x="3390665" y="1802104"/>
            <a:ext cx="5410669" cy="586791"/>
          </a:xfrm>
          <a:prstGeom prst="rect">
            <a:avLst/>
          </a:prstGeom>
        </p:spPr>
      </p:pic>
    </p:spTree>
    <p:extLst>
      <p:ext uri="{BB962C8B-B14F-4D97-AF65-F5344CB8AC3E}">
        <p14:creationId xmlns:p14="http://schemas.microsoft.com/office/powerpoint/2010/main" val="1313957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A4449093-3059-AA1F-91D6-C30604869C53}"/>
              </a:ext>
            </a:extLst>
          </p:cNvPr>
          <p:cNvPicPr>
            <a:picLocks noChangeAspect="1"/>
          </p:cNvPicPr>
          <p:nvPr/>
        </p:nvPicPr>
        <p:blipFill>
          <a:blip r:embed="rId2"/>
          <a:stretch>
            <a:fillRect/>
          </a:stretch>
        </p:blipFill>
        <p:spPr>
          <a:xfrm>
            <a:off x="1141853" y="190500"/>
            <a:ext cx="7740588" cy="1210708"/>
          </a:xfrm>
          <a:prstGeom prst="rect">
            <a:avLst/>
          </a:prstGeom>
        </p:spPr>
      </p:pic>
      <p:pic>
        <p:nvPicPr>
          <p:cNvPr id="7" name="图片 6">
            <a:extLst>
              <a:ext uri="{FF2B5EF4-FFF2-40B4-BE49-F238E27FC236}">
                <a16:creationId xmlns:a16="http://schemas.microsoft.com/office/drawing/2014/main" id="{C120C190-24A9-3131-E9BF-D180127AC29F}"/>
              </a:ext>
            </a:extLst>
          </p:cNvPr>
          <p:cNvPicPr>
            <a:picLocks noChangeAspect="1"/>
          </p:cNvPicPr>
          <p:nvPr/>
        </p:nvPicPr>
        <p:blipFill>
          <a:blip r:embed="rId3"/>
          <a:stretch>
            <a:fillRect/>
          </a:stretch>
        </p:blipFill>
        <p:spPr>
          <a:xfrm>
            <a:off x="9186093" y="365125"/>
            <a:ext cx="2167707" cy="4941237"/>
          </a:xfrm>
          <a:prstGeom prst="rect">
            <a:avLst/>
          </a:prstGeom>
        </p:spPr>
      </p:pic>
      <p:pic>
        <p:nvPicPr>
          <p:cNvPr id="9" name="图片 8">
            <a:extLst>
              <a:ext uri="{FF2B5EF4-FFF2-40B4-BE49-F238E27FC236}">
                <a16:creationId xmlns:a16="http://schemas.microsoft.com/office/drawing/2014/main" id="{4A688B28-51DA-6946-E234-73490D44EAD3}"/>
              </a:ext>
            </a:extLst>
          </p:cNvPr>
          <p:cNvPicPr>
            <a:picLocks noChangeAspect="1"/>
          </p:cNvPicPr>
          <p:nvPr/>
        </p:nvPicPr>
        <p:blipFill>
          <a:blip r:embed="rId4"/>
          <a:stretch>
            <a:fillRect/>
          </a:stretch>
        </p:blipFill>
        <p:spPr>
          <a:xfrm>
            <a:off x="2798216" y="1403541"/>
            <a:ext cx="4568281" cy="5263959"/>
          </a:xfrm>
          <a:prstGeom prst="rect">
            <a:avLst/>
          </a:prstGeom>
        </p:spPr>
      </p:pic>
    </p:spTree>
    <p:extLst>
      <p:ext uri="{BB962C8B-B14F-4D97-AF65-F5344CB8AC3E}">
        <p14:creationId xmlns:p14="http://schemas.microsoft.com/office/powerpoint/2010/main" val="15022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极化强度矢量</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可以看到，极化场的强弱实际上取决于介质中总的偶极矩</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，因此定义极化强度矢量</a:t>
            </a:r>
            <a:r>
              <a:rPr lang="en-US" altLang="zh-CN" dirty="0">
                <a:latin typeface="宋体" panose="02010600030101010101" pitchFamily="2" charset="-122"/>
                <a:ea typeface="宋体" panose="02010600030101010101" pitchFamily="2" charset="-122"/>
              </a:rPr>
              <a:t>p</a:t>
            </a:r>
            <a:r>
              <a:rPr lang="zh-CN" altLang="en-US" dirty="0">
                <a:latin typeface="宋体" panose="02010600030101010101" pitchFamily="2" charset="-122"/>
                <a:ea typeface="宋体" panose="02010600030101010101" pitchFamily="2" charset="-122"/>
              </a:rPr>
              <a:t>为：单位体积内的偶极子的大小（多少）</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此外，设</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为其电荷数密度，则还可以写为</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907983CA-7395-7013-AEBB-F1F369A57F90}"/>
              </a:ext>
            </a:extLst>
          </p:cNvPr>
          <p:cNvPicPr>
            <a:picLocks noChangeAspect="1"/>
          </p:cNvPicPr>
          <p:nvPr/>
        </p:nvPicPr>
        <p:blipFill>
          <a:blip r:embed="rId2"/>
          <a:stretch>
            <a:fillRect/>
          </a:stretch>
        </p:blipFill>
        <p:spPr>
          <a:xfrm>
            <a:off x="5178191" y="2636451"/>
            <a:ext cx="1569375" cy="954474"/>
          </a:xfrm>
          <a:prstGeom prst="rect">
            <a:avLst/>
          </a:prstGeom>
        </p:spPr>
      </p:pic>
      <p:graphicFrame>
        <p:nvGraphicFramePr>
          <p:cNvPr id="8" name="Object 9">
            <a:extLst>
              <a:ext uri="{FF2B5EF4-FFF2-40B4-BE49-F238E27FC236}">
                <a16:creationId xmlns:a16="http://schemas.microsoft.com/office/drawing/2014/main" id="{597833EB-0DC1-9820-9A01-863A2545F769}"/>
              </a:ext>
            </a:extLst>
          </p:cNvPr>
          <p:cNvGraphicFramePr>
            <a:graphicFrameLocks noChangeAspect="1"/>
          </p:cNvGraphicFramePr>
          <p:nvPr>
            <p:extLst>
              <p:ext uri="{D42A27DB-BD31-4B8C-83A1-F6EECF244321}">
                <p14:modId xmlns:p14="http://schemas.microsoft.com/office/powerpoint/2010/main" val="2462979273"/>
              </p:ext>
            </p:extLst>
          </p:nvPr>
        </p:nvGraphicFramePr>
        <p:xfrm>
          <a:off x="4622006" y="4521200"/>
          <a:ext cx="2947987" cy="725487"/>
        </p:xfrm>
        <a:graphic>
          <a:graphicData uri="http://schemas.openxmlformats.org/presentationml/2006/ole">
            <mc:AlternateContent xmlns:mc="http://schemas.openxmlformats.org/markup-compatibility/2006">
              <mc:Choice xmlns:v="urn:schemas-microsoft-com:vml" Requires="v">
                <p:oleObj name="Equation" r:id="rId3" imgW="1041120" imgH="253800" progId="Equation.3">
                  <p:embed/>
                </p:oleObj>
              </mc:Choice>
              <mc:Fallback>
                <p:oleObj name="Equation" r:id="rId3" imgW="1041120" imgH="253800" progId="Equation.3">
                  <p:embed/>
                  <p:pic>
                    <p:nvPicPr>
                      <p:cNvPr id="12297" name="Object 9">
                        <a:extLst>
                          <a:ext uri="{FF2B5EF4-FFF2-40B4-BE49-F238E27FC236}">
                            <a16:creationId xmlns:a16="http://schemas.microsoft.com/office/drawing/2014/main" id="{551F6B11-01A0-9AE6-D3BB-BC9506648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006" y="4521200"/>
                        <a:ext cx="2947987" cy="725487"/>
                      </a:xfrm>
                      <a:prstGeom prst="rect">
                        <a:avLst/>
                      </a:prstGeom>
                      <a:solidFill>
                        <a:srgbClr val="FFFF99"/>
                      </a:solidFill>
                    </p:spPr>
                  </p:pic>
                </p:oleObj>
              </mc:Fallback>
            </mc:AlternateContent>
          </a:graphicData>
        </a:graphic>
      </p:graphicFrame>
    </p:spTree>
    <p:extLst>
      <p:ext uri="{BB962C8B-B14F-4D97-AF65-F5344CB8AC3E}">
        <p14:creationId xmlns:p14="http://schemas.microsoft.com/office/powerpoint/2010/main" val="153967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极化电荷</a:t>
            </a: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r>
              <a:rPr lang="zh-CN" altLang="en-US" dirty="0">
                <a:latin typeface="宋体" panose="02010600030101010101" pitchFamily="2" charset="-122"/>
                <a:ea typeface="宋体" panose="02010600030101010101" pitchFamily="2" charset="-122"/>
              </a:rPr>
              <a:t>作如下推导</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可以发现，单位体积内的极化电荷与极化强度有关，右上角的图可以给与物理图像解释。</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aphicFrame>
        <p:nvGraphicFramePr>
          <p:cNvPr id="4" name="Object 16">
            <a:extLst>
              <a:ext uri="{FF2B5EF4-FFF2-40B4-BE49-F238E27FC236}">
                <a16:creationId xmlns:a16="http://schemas.microsoft.com/office/drawing/2014/main" id="{659D194A-BE28-C08B-08E3-74C25CAAC2AC}"/>
              </a:ext>
            </a:extLst>
          </p:cNvPr>
          <p:cNvGraphicFramePr>
            <a:graphicFrameLocks noChangeAspect="1"/>
          </p:cNvGraphicFramePr>
          <p:nvPr>
            <p:extLst>
              <p:ext uri="{D42A27DB-BD31-4B8C-83A1-F6EECF244321}">
                <p14:modId xmlns:p14="http://schemas.microsoft.com/office/powerpoint/2010/main" val="582149037"/>
              </p:ext>
            </p:extLst>
          </p:nvPr>
        </p:nvGraphicFramePr>
        <p:xfrm>
          <a:off x="4513262" y="2625725"/>
          <a:ext cx="3165475" cy="1241425"/>
        </p:xfrm>
        <a:graphic>
          <a:graphicData uri="http://schemas.openxmlformats.org/presentationml/2006/ole">
            <mc:AlternateContent xmlns:mc="http://schemas.openxmlformats.org/markup-compatibility/2006">
              <mc:Choice xmlns:v="urn:schemas-microsoft-com:vml" Requires="v">
                <p:oleObj name="Equation" r:id="rId2" imgW="1244520" imgH="482400" progId="Equation.3">
                  <p:embed/>
                </p:oleObj>
              </mc:Choice>
              <mc:Fallback>
                <p:oleObj name="Equation" r:id="rId2" imgW="1244520" imgH="482400" progId="Equation.3">
                  <p:embed/>
                  <p:pic>
                    <p:nvPicPr>
                      <p:cNvPr id="12304" name="Object 16">
                        <a:extLst>
                          <a:ext uri="{FF2B5EF4-FFF2-40B4-BE49-F238E27FC236}">
                            <a16:creationId xmlns:a16="http://schemas.microsoft.com/office/drawing/2014/main" id="{88BD160C-7808-DF85-5333-684CDBB3B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262" y="2625725"/>
                        <a:ext cx="3165475" cy="1241425"/>
                      </a:xfrm>
                      <a:prstGeom prst="rect">
                        <a:avLst/>
                      </a:prstGeom>
                      <a:solidFill>
                        <a:srgbClr val="FFCC99"/>
                      </a:solidFill>
                    </p:spPr>
                  </p:pic>
                </p:oleObj>
              </mc:Fallback>
            </mc:AlternateContent>
          </a:graphicData>
        </a:graphic>
      </p:graphicFrame>
      <p:pic>
        <p:nvPicPr>
          <p:cNvPr id="6" name="图片 5">
            <a:extLst>
              <a:ext uri="{FF2B5EF4-FFF2-40B4-BE49-F238E27FC236}">
                <a16:creationId xmlns:a16="http://schemas.microsoft.com/office/drawing/2014/main" id="{FCE36882-82BA-C7E8-1872-6FC1447C5DEC}"/>
              </a:ext>
            </a:extLst>
          </p:cNvPr>
          <p:cNvPicPr>
            <a:picLocks noChangeAspect="1"/>
          </p:cNvPicPr>
          <p:nvPr/>
        </p:nvPicPr>
        <p:blipFill>
          <a:blip r:embed="rId4"/>
          <a:stretch>
            <a:fillRect/>
          </a:stretch>
        </p:blipFill>
        <p:spPr>
          <a:xfrm>
            <a:off x="7784833" y="0"/>
            <a:ext cx="4407168" cy="3171825"/>
          </a:xfrm>
          <a:prstGeom prst="rect">
            <a:avLst/>
          </a:prstGeom>
        </p:spPr>
      </p:pic>
    </p:spTree>
    <p:extLst>
      <p:ext uri="{BB962C8B-B14F-4D97-AF65-F5344CB8AC3E}">
        <p14:creationId xmlns:p14="http://schemas.microsoft.com/office/powerpoint/2010/main" val="117259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DAEB-76D6-E58A-CF2D-E285E5E9D735}"/>
              </a:ext>
            </a:extLst>
          </p:cNvPr>
          <p:cNvSpPr>
            <a:spLocks noGrp="1"/>
          </p:cNvSpPr>
          <p:nvPr>
            <p:ph type="title"/>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1BA9AC4-8141-931E-5426-A9D69E5C14DD}"/>
              </a:ext>
            </a:extLst>
          </p:cNvPr>
          <p:cNvSpPr>
            <a:spLocks noGrp="1"/>
          </p:cNvSpPr>
          <p:nvPr>
            <p:ph idx="1"/>
          </p:nvPr>
        </p:nvSpPr>
        <p:spPr/>
        <p:txBody>
          <a:bodyPr/>
          <a:lstStyle/>
          <a:p>
            <a:endParaRPr lang="zh-CN" altLang="en-US"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492248D9-35EE-0E8B-0A0F-0A883676D406}"/>
              </a:ext>
            </a:extLst>
          </p:cNvPr>
          <p:cNvPicPr>
            <a:picLocks noChangeAspect="1"/>
          </p:cNvPicPr>
          <p:nvPr/>
        </p:nvPicPr>
        <p:blipFill>
          <a:blip r:embed="rId2"/>
          <a:stretch>
            <a:fillRect/>
          </a:stretch>
        </p:blipFill>
        <p:spPr>
          <a:xfrm>
            <a:off x="1599209" y="681037"/>
            <a:ext cx="8993582" cy="2405469"/>
          </a:xfrm>
          <a:prstGeom prst="rect">
            <a:avLst/>
          </a:prstGeom>
        </p:spPr>
      </p:pic>
      <p:pic>
        <p:nvPicPr>
          <p:cNvPr id="7" name="图片 6">
            <a:extLst>
              <a:ext uri="{FF2B5EF4-FFF2-40B4-BE49-F238E27FC236}">
                <a16:creationId xmlns:a16="http://schemas.microsoft.com/office/drawing/2014/main" id="{65B0A418-6C3B-4D41-3486-96B9D44F035B}"/>
              </a:ext>
            </a:extLst>
          </p:cNvPr>
          <p:cNvPicPr>
            <a:picLocks noChangeAspect="1"/>
          </p:cNvPicPr>
          <p:nvPr/>
        </p:nvPicPr>
        <p:blipFill>
          <a:blip r:embed="rId3"/>
          <a:stretch>
            <a:fillRect/>
          </a:stretch>
        </p:blipFill>
        <p:spPr>
          <a:xfrm>
            <a:off x="5025297" y="3086506"/>
            <a:ext cx="2141406" cy="845893"/>
          </a:xfrm>
          <a:prstGeom prst="rect">
            <a:avLst/>
          </a:prstGeom>
        </p:spPr>
      </p:pic>
      <p:pic>
        <p:nvPicPr>
          <p:cNvPr id="9" name="图片 8">
            <a:extLst>
              <a:ext uri="{FF2B5EF4-FFF2-40B4-BE49-F238E27FC236}">
                <a16:creationId xmlns:a16="http://schemas.microsoft.com/office/drawing/2014/main" id="{23EFDC4E-05A9-FDBE-2271-470A52715880}"/>
              </a:ext>
            </a:extLst>
          </p:cNvPr>
          <p:cNvPicPr>
            <a:picLocks noChangeAspect="1"/>
          </p:cNvPicPr>
          <p:nvPr/>
        </p:nvPicPr>
        <p:blipFill>
          <a:blip r:embed="rId4"/>
          <a:stretch>
            <a:fillRect/>
          </a:stretch>
        </p:blipFill>
        <p:spPr>
          <a:xfrm>
            <a:off x="1599209" y="4325407"/>
            <a:ext cx="8147533" cy="1922452"/>
          </a:xfrm>
          <a:prstGeom prst="rect">
            <a:avLst/>
          </a:prstGeom>
        </p:spPr>
      </p:pic>
    </p:spTree>
    <p:extLst>
      <p:ext uri="{BB962C8B-B14F-4D97-AF65-F5344CB8AC3E}">
        <p14:creationId xmlns:p14="http://schemas.microsoft.com/office/powerpoint/2010/main" val="34850172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2146</Words>
  <Application>Microsoft Office PowerPoint</Application>
  <PresentationFormat>宽屏</PresentationFormat>
  <Paragraphs>243</Paragraphs>
  <Slides>61</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61</vt:i4>
      </vt:variant>
    </vt:vector>
  </HeadingPairs>
  <TitlesOfParts>
    <vt:vector size="76" baseType="lpstr">
      <vt:lpstr>PingFang SC</vt:lpstr>
      <vt:lpstr>等线</vt:lpstr>
      <vt:lpstr>等线 Light</vt:lpstr>
      <vt:lpstr>黑体</vt:lpstr>
      <vt:lpstr>楷体</vt:lpstr>
      <vt:lpstr>宋体</vt:lpstr>
      <vt:lpstr>Arial</vt:lpstr>
      <vt:lpstr>Times New Roman</vt:lpstr>
      <vt:lpstr>Verdana</vt:lpstr>
      <vt:lpstr>Wingdings</vt:lpstr>
      <vt:lpstr>Office 主题​​</vt:lpstr>
      <vt:lpstr>Equation</vt:lpstr>
      <vt:lpstr>Microsoft Equation 3.0</vt:lpstr>
      <vt:lpstr>位图图像</vt:lpstr>
      <vt:lpstr>公式</vt:lpstr>
      <vt:lpstr>第四章 电磁介质</vt:lpstr>
      <vt:lpstr>自由电荷与束缚电荷</vt:lpstr>
      <vt:lpstr>极化与磁化</vt:lpstr>
      <vt:lpstr>电介质</vt:lpstr>
      <vt:lpstr>电介质极化的微观机制 </vt:lpstr>
      <vt:lpstr>               无极分子              有极分子</vt:lpstr>
      <vt:lpstr>极化强度矢量</vt:lpstr>
      <vt:lpstr>极化电荷</vt:lpstr>
      <vt:lpstr>PowerPoint 演示文稿</vt:lpstr>
      <vt:lpstr>PowerPoint 演示文稿</vt:lpstr>
      <vt:lpstr>PowerPoint 演示文稿</vt:lpstr>
      <vt:lpstr>均匀介质的性质：均匀极化</vt:lpstr>
      <vt:lpstr>PowerPoint 演示文稿</vt:lpstr>
      <vt:lpstr>均匀介质中P与e‘的关系</vt:lpstr>
      <vt:lpstr>PowerPoint 演示文稿</vt:lpstr>
      <vt:lpstr>各向同性线性介质 电位移矢量</vt:lpstr>
      <vt:lpstr>PowerPoint 演示文稿</vt:lpstr>
      <vt:lpstr>线性介质求解问题例题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磁介质</vt:lpstr>
      <vt:lpstr>PowerPoint 演示文稿</vt:lpstr>
      <vt:lpstr>边界处的磁化电流</vt:lpstr>
      <vt:lpstr>磁场强度</vt:lpstr>
      <vt:lpstr>各项同性线性介质</vt:lpstr>
      <vt:lpstr>电磁介质的对称性</vt:lpstr>
      <vt:lpstr>PowerPoint 演示文稿</vt:lpstr>
      <vt:lpstr>磁介质对称性问题的求解</vt:lpstr>
      <vt:lpstr>PowerPoint 演示文稿</vt:lpstr>
      <vt:lpstr>PowerPoint 演示文稿</vt:lpstr>
      <vt:lpstr>PowerPoint 演示文稿</vt:lpstr>
      <vt:lpstr>PowerPoint 演示文稿</vt:lpstr>
      <vt:lpstr>电介质例题补充</vt:lpstr>
      <vt:lpstr>PowerPoint 演示文稿</vt:lpstr>
      <vt:lpstr>PowerPoint 演示文稿</vt:lpstr>
      <vt:lpstr>电磁介质界面的衔接条件</vt:lpstr>
      <vt:lpstr>PowerPoint 演示文稿</vt:lpstr>
      <vt:lpstr>PowerPoint 演示文稿</vt:lpstr>
      <vt:lpstr>PowerPoint 演示文稿</vt:lpstr>
      <vt:lpstr>PowerPoint 演示文稿</vt:lpstr>
      <vt:lpstr>PowerPoint 演示文稿</vt:lpstr>
      <vt:lpstr>边界条件与衔接条件</vt:lpstr>
      <vt:lpstr>边界条件与衔接条件的重要性</vt:lpstr>
      <vt:lpstr>PowerPoint 演示文稿</vt:lpstr>
      <vt:lpstr>边界条件的分类</vt:lpstr>
      <vt:lpstr>电磁学问题中的边界与衔接</vt:lpstr>
      <vt:lpstr>PowerPoint 演示文稿</vt:lpstr>
      <vt:lpstr>PowerPoint 演示文稿</vt:lpstr>
      <vt:lpstr>PowerPoint 演示文稿</vt:lpstr>
      <vt:lpstr>PowerPoint 演示文稿</vt:lpstr>
      <vt:lpstr>电磁场的能量</vt:lpstr>
      <vt:lpstr>静电场两方程的等价性</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电磁介质</dc:title>
  <dc:creator>纪 芾</dc:creator>
  <cp:lastModifiedBy>纪 芾</cp:lastModifiedBy>
  <cp:revision>7</cp:revision>
  <dcterms:created xsi:type="dcterms:W3CDTF">2023-05-27T09:08:06Z</dcterms:created>
  <dcterms:modified xsi:type="dcterms:W3CDTF">2023-06-11T02:16:45Z</dcterms:modified>
</cp:coreProperties>
</file>